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  <p:sldMasterId id="2147483712" r:id="rId6"/>
  </p:sldMasterIdLst>
  <p:notesMasterIdLst>
    <p:notesMasterId r:id="rId59"/>
  </p:notesMasterIdLst>
  <p:sldIdLst>
    <p:sldId id="256" r:id="rId7"/>
    <p:sldId id="258" r:id="rId8"/>
    <p:sldId id="2134804381" r:id="rId9"/>
    <p:sldId id="300" r:id="rId10"/>
    <p:sldId id="2134804382" r:id="rId11"/>
    <p:sldId id="2134804419" r:id="rId12"/>
    <p:sldId id="2134804424" r:id="rId13"/>
    <p:sldId id="327" r:id="rId14"/>
    <p:sldId id="328" r:id="rId15"/>
    <p:sldId id="2134804379" r:id="rId16"/>
    <p:sldId id="2134804414" r:id="rId17"/>
    <p:sldId id="335" r:id="rId18"/>
    <p:sldId id="336" r:id="rId19"/>
    <p:sldId id="2134804418" r:id="rId20"/>
    <p:sldId id="2134804400" r:id="rId21"/>
    <p:sldId id="357" r:id="rId22"/>
    <p:sldId id="358" r:id="rId23"/>
    <p:sldId id="359" r:id="rId24"/>
    <p:sldId id="360" r:id="rId25"/>
    <p:sldId id="362" r:id="rId26"/>
    <p:sldId id="2134804412" r:id="rId27"/>
    <p:sldId id="346" r:id="rId28"/>
    <p:sldId id="347" r:id="rId29"/>
    <p:sldId id="2134804423" r:id="rId30"/>
    <p:sldId id="363" r:id="rId31"/>
    <p:sldId id="337" r:id="rId32"/>
    <p:sldId id="352" r:id="rId33"/>
    <p:sldId id="353" r:id="rId34"/>
    <p:sldId id="2134804392" r:id="rId35"/>
    <p:sldId id="292" r:id="rId36"/>
    <p:sldId id="2134804406" r:id="rId37"/>
    <p:sldId id="2134804407" r:id="rId38"/>
    <p:sldId id="2134804405" r:id="rId39"/>
    <p:sldId id="2134804425" r:id="rId40"/>
    <p:sldId id="2134804408" r:id="rId41"/>
    <p:sldId id="2134804402" r:id="rId42"/>
    <p:sldId id="2134804422" r:id="rId43"/>
    <p:sldId id="2134804430" r:id="rId44"/>
    <p:sldId id="287" r:id="rId45"/>
    <p:sldId id="2134804404" r:id="rId46"/>
    <p:sldId id="2134804415" r:id="rId47"/>
    <p:sldId id="2134804411" r:id="rId48"/>
    <p:sldId id="266" r:id="rId49"/>
    <p:sldId id="2134804431" r:id="rId50"/>
    <p:sldId id="2134804409" r:id="rId51"/>
    <p:sldId id="2134804410" r:id="rId52"/>
    <p:sldId id="2134804428" r:id="rId53"/>
    <p:sldId id="2134804416" r:id="rId54"/>
    <p:sldId id="2134804397" r:id="rId55"/>
    <p:sldId id="2134804427" r:id="rId56"/>
    <p:sldId id="3568" r:id="rId57"/>
    <p:sldId id="213480437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51BF19-4B46-AF63-DE72-AB59A8DCC887}" name="Dana Lewis" initials="DL" userId="S::danalewis@prescryptive.com::e28dcded-e5d0-4d11-bb75-9a5f6dc4f0b1" providerId="AD"/>
  <p188:author id="{78D984B9-3BBF-A8F5-C75B-976AA25901EC}" name="Erin Koenemann" initials="EK" userId="S::erin@prescryptive.com::a7f54b35-2000-40df-8349-b8360923fe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9D9"/>
    <a:srgbClr val="000000"/>
    <a:srgbClr val="303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20" autoAdjust="0"/>
  </p:normalViewPr>
  <p:slideViewPr>
    <p:cSldViewPr snapToGrid="0">
      <p:cViewPr varScale="1">
        <p:scale>
          <a:sx n="95" d="100"/>
          <a:sy n="95" d="100"/>
        </p:scale>
        <p:origin x="11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calese" userId="7b1dfe52-6285-4965-8332-2bd9adeb7243" providerId="ADAL" clId="{BB6390EF-A391-41E2-972C-98406C2225F2}"/>
    <pc:docChg chg="modSld">
      <pc:chgData name="Michael Scalese" userId="7b1dfe52-6285-4965-8332-2bd9adeb7243" providerId="ADAL" clId="{BB6390EF-A391-41E2-972C-98406C2225F2}" dt="2023-03-10T18:28:37.525" v="22" actId="20577"/>
      <pc:docMkLst>
        <pc:docMk/>
      </pc:docMkLst>
      <pc:sldChg chg="modNotesTx">
        <pc:chgData name="Michael Scalese" userId="7b1dfe52-6285-4965-8332-2bd9adeb7243" providerId="ADAL" clId="{BB6390EF-A391-41E2-972C-98406C2225F2}" dt="2023-03-10T18:28:37.525" v="22" actId="20577"/>
        <pc:sldMkLst>
          <pc:docMk/>
          <pc:sldMk cId="2643945951" sldId="266"/>
        </pc:sldMkLst>
      </pc:sldChg>
      <pc:sldChg chg="modNotesTx">
        <pc:chgData name="Michael Scalese" userId="7b1dfe52-6285-4965-8332-2bd9adeb7243" providerId="ADAL" clId="{BB6390EF-A391-41E2-972C-98406C2225F2}" dt="2023-03-10T18:26:39.213" v="0" actId="20577"/>
        <pc:sldMkLst>
          <pc:docMk/>
          <pc:sldMk cId="1603699356" sldId="300"/>
        </pc:sldMkLst>
      </pc:sldChg>
      <pc:sldChg chg="modNotesTx">
        <pc:chgData name="Michael Scalese" userId="7b1dfe52-6285-4965-8332-2bd9adeb7243" providerId="ADAL" clId="{BB6390EF-A391-41E2-972C-98406C2225F2}" dt="2023-03-10T18:26:50.038" v="3" actId="20577"/>
        <pc:sldMkLst>
          <pc:docMk/>
          <pc:sldMk cId="177136981" sldId="327"/>
        </pc:sldMkLst>
      </pc:sldChg>
      <pc:sldChg chg="modNotesTx">
        <pc:chgData name="Michael Scalese" userId="7b1dfe52-6285-4965-8332-2bd9adeb7243" providerId="ADAL" clId="{BB6390EF-A391-41E2-972C-98406C2225F2}" dt="2023-03-10T18:27:11.670" v="6" actId="20577"/>
        <pc:sldMkLst>
          <pc:docMk/>
          <pc:sldMk cId="1718443903" sldId="335"/>
        </pc:sldMkLst>
      </pc:sldChg>
      <pc:sldChg chg="modNotesTx">
        <pc:chgData name="Michael Scalese" userId="7b1dfe52-6285-4965-8332-2bd9adeb7243" providerId="ADAL" clId="{BB6390EF-A391-41E2-972C-98406C2225F2}" dt="2023-03-10T18:27:15.045" v="7" actId="20577"/>
        <pc:sldMkLst>
          <pc:docMk/>
          <pc:sldMk cId="4001245961" sldId="336"/>
        </pc:sldMkLst>
      </pc:sldChg>
      <pc:sldChg chg="modNotesTx">
        <pc:chgData name="Michael Scalese" userId="7b1dfe52-6285-4965-8332-2bd9adeb7243" providerId="ADAL" clId="{BB6390EF-A391-41E2-972C-98406C2225F2}" dt="2023-03-10T18:27:41.436" v="13" actId="20577"/>
        <pc:sldMkLst>
          <pc:docMk/>
          <pc:sldMk cId="3549046054" sldId="346"/>
        </pc:sldMkLst>
      </pc:sldChg>
      <pc:sldChg chg="modNotesTx">
        <pc:chgData name="Michael Scalese" userId="7b1dfe52-6285-4965-8332-2bd9adeb7243" providerId="ADAL" clId="{BB6390EF-A391-41E2-972C-98406C2225F2}" dt="2023-03-10T18:27:45.013" v="14" actId="20577"/>
        <pc:sldMkLst>
          <pc:docMk/>
          <pc:sldMk cId="3658396323" sldId="347"/>
        </pc:sldMkLst>
      </pc:sldChg>
      <pc:sldChg chg="modNotesTx">
        <pc:chgData name="Michael Scalese" userId="7b1dfe52-6285-4965-8332-2bd9adeb7243" providerId="ADAL" clId="{BB6390EF-A391-41E2-972C-98406C2225F2}" dt="2023-03-10T18:27:53.726" v="15" actId="20577"/>
        <pc:sldMkLst>
          <pc:docMk/>
          <pc:sldMk cId="1547407641" sldId="352"/>
        </pc:sldMkLst>
      </pc:sldChg>
      <pc:sldChg chg="modNotesTx">
        <pc:chgData name="Michael Scalese" userId="7b1dfe52-6285-4965-8332-2bd9adeb7243" providerId="ADAL" clId="{BB6390EF-A391-41E2-972C-98406C2225F2}" dt="2023-03-10T18:27:23.541" v="9" actId="20577"/>
        <pc:sldMkLst>
          <pc:docMk/>
          <pc:sldMk cId="1827544752" sldId="357"/>
        </pc:sldMkLst>
      </pc:sldChg>
      <pc:sldChg chg="modNotesTx">
        <pc:chgData name="Michael Scalese" userId="7b1dfe52-6285-4965-8332-2bd9adeb7243" providerId="ADAL" clId="{BB6390EF-A391-41E2-972C-98406C2225F2}" dt="2023-03-10T18:27:27.405" v="10" actId="20577"/>
        <pc:sldMkLst>
          <pc:docMk/>
          <pc:sldMk cId="2325933258" sldId="358"/>
        </pc:sldMkLst>
      </pc:sldChg>
      <pc:sldChg chg="modNotesTx">
        <pc:chgData name="Michael Scalese" userId="7b1dfe52-6285-4965-8332-2bd9adeb7243" providerId="ADAL" clId="{BB6390EF-A391-41E2-972C-98406C2225F2}" dt="2023-03-10T18:27:31.830" v="11" actId="20577"/>
        <pc:sldMkLst>
          <pc:docMk/>
          <pc:sldMk cId="4191217279" sldId="359"/>
        </pc:sldMkLst>
      </pc:sldChg>
      <pc:sldChg chg="modNotesTx">
        <pc:chgData name="Michael Scalese" userId="7b1dfe52-6285-4965-8332-2bd9adeb7243" providerId="ADAL" clId="{BB6390EF-A391-41E2-972C-98406C2225F2}" dt="2023-03-10T18:27:35.797" v="12" actId="20577"/>
        <pc:sldMkLst>
          <pc:docMk/>
          <pc:sldMk cId="3631933409" sldId="362"/>
        </pc:sldMkLst>
      </pc:sldChg>
      <pc:sldChg chg="modNotesTx">
        <pc:chgData name="Michael Scalese" userId="7b1dfe52-6285-4965-8332-2bd9adeb7243" providerId="ADAL" clId="{BB6390EF-A391-41E2-972C-98406C2225F2}" dt="2023-03-10T18:26:55.565" v="4" actId="20577"/>
        <pc:sldMkLst>
          <pc:docMk/>
          <pc:sldMk cId="2461584910" sldId="2134804379"/>
        </pc:sldMkLst>
      </pc:sldChg>
      <pc:sldChg chg="modNotesTx">
        <pc:chgData name="Michael Scalese" userId="7b1dfe52-6285-4965-8332-2bd9adeb7243" providerId="ADAL" clId="{BB6390EF-A391-41E2-972C-98406C2225F2}" dt="2023-03-10T18:26:42.517" v="1" actId="20577"/>
        <pc:sldMkLst>
          <pc:docMk/>
          <pc:sldMk cId="3664593221" sldId="2134804382"/>
        </pc:sldMkLst>
      </pc:sldChg>
      <pc:sldChg chg="modNotesTx">
        <pc:chgData name="Michael Scalese" userId="7b1dfe52-6285-4965-8332-2bd9adeb7243" providerId="ADAL" clId="{BB6390EF-A391-41E2-972C-98406C2225F2}" dt="2023-03-10T18:27:19.598" v="8" actId="20577"/>
        <pc:sldMkLst>
          <pc:docMk/>
          <pc:sldMk cId="355935440" sldId="2134804400"/>
        </pc:sldMkLst>
      </pc:sldChg>
      <pc:sldChg chg="modNotesTx">
        <pc:chgData name="Michael Scalese" userId="7b1dfe52-6285-4965-8332-2bd9adeb7243" providerId="ADAL" clId="{BB6390EF-A391-41E2-972C-98406C2225F2}" dt="2023-03-10T18:28:20.556" v="19" actId="20577"/>
        <pc:sldMkLst>
          <pc:docMk/>
          <pc:sldMk cId="4276335104" sldId="2134804404"/>
        </pc:sldMkLst>
      </pc:sldChg>
      <pc:sldChg chg="modNotesTx">
        <pc:chgData name="Michael Scalese" userId="7b1dfe52-6285-4965-8332-2bd9adeb7243" providerId="ADAL" clId="{BB6390EF-A391-41E2-972C-98406C2225F2}" dt="2023-03-10T18:28:03.903" v="16" actId="20577"/>
        <pc:sldMkLst>
          <pc:docMk/>
          <pc:sldMk cId="1173669477" sldId="2134804405"/>
        </pc:sldMkLst>
      </pc:sldChg>
      <pc:sldChg chg="modNotesTx">
        <pc:chgData name="Michael Scalese" userId="7b1dfe52-6285-4965-8332-2bd9adeb7243" providerId="ADAL" clId="{BB6390EF-A391-41E2-972C-98406C2225F2}" dt="2023-03-10T18:28:10.710" v="18" actId="20577"/>
        <pc:sldMkLst>
          <pc:docMk/>
          <pc:sldMk cId="2995430066" sldId="2134804408"/>
        </pc:sldMkLst>
      </pc:sldChg>
      <pc:sldChg chg="modNotesTx">
        <pc:chgData name="Michael Scalese" userId="7b1dfe52-6285-4965-8332-2bd9adeb7243" providerId="ADAL" clId="{BB6390EF-A391-41E2-972C-98406C2225F2}" dt="2023-03-10T18:28:34.477" v="21" actId="20577"/>
        <pc:sldMkLst>
          <pc:docMk/>
          <pc:sldMk cId="2249197627" sldId="2134804411"/>
        </pc:sldMkLst>
      </pc:sldChg>
      <pc:sldChg chg="modNotesTx">
        <pc:chgData name="Michael Scalese" userId="7b1dfe52-6285-4965-8332-2bd9adeb7243" providerId="ADAL" clId="{BB6390EF-A391-41E2-972C-98406C2225F2}" dt="2023-03-10T18:27:06.333" v="5" actId="20577"/>
        <pc:sldMkLst>
          <pc:docMk/>
          <pc:sldMk cId="2885176691" sldId="2134804414"/>
        </pc:sldMkLst>
      </pc:sldChg>
      <pc:sldChg chg="modNotesTx">
        <pc:chgData name="Michael Scalese" userId="7b1dfe52-6285-4965-8332-2bd9adeb7243" providerId="ADAL" clId="{BB6390EF-A391-41E2-972C-98406C2225F2}" dt="2023-03-10T18:28:30.725" v="20" actId="20577"/>
        <pc:sldMkLst>
          <pc:docMk/>
          <pc:sldMk cId="27901284" sldId="2134804415"/>
        </pc:sldMkLst>
      </pc:sldChg>
      <pc:sldChg chg="modNotesTx">
        <pc:chgData name="Michael Scalese" userId="7b1dfe52-6285-4965-8332-2bd9adeb7243" providerId="ADAL" clId="{BB6390EF-A391-41E2-972C-98406C2225F2}" dt="2023-03-10T18:26:45.446" v="2" actId="20577"/>
        <pc:sldMkLst>
          <pc:docMk/>
          <pc:sldMk cId="1205692604" sldId="2134804419"/>
        </pc:sldMkLst>
      </pc:sldChg>
      <pc:sldChg chg="modNotesTx">
        <pc:chgData name="Michael Scalese" userId="7b1dfe52-6285-4965-8332-2bd9adeb7243" providerId="ADAL" clId="{BB6390EF-A391-41E2-972C-98406C2225F2}" dt="2023-03-10T18:28:07.750" v="17" actId="20577"/>
        <pc:sldMkLst>
          <pc:docMk/>
          <pc:sldMk cId="4206184015" sldId="213480442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C2DC6-7A17-4632-B62C-DE47BE51E99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EAA5008-301C-4685-8F17-29574ECD051D}">
      <dgm:prSet phldrT="[Text]"/>
      <dgm:spPr/>
      <dgm:t>
        <a:bodyPr/>
        <a:lstStyle/>
        <a:p>
          <a:r>
            <a:rPr lang="en-US" dirty="0"/>
            <a:t>Discovery</a:t>
          </a:r>
        </a:p>
      </dgm:t>
    </dgm:pt>
    <dgm:pt modelId="{FD3A4272-159F-47F4-B83D-51475760EA01}" type="parTrans" cxnId="{F3741DCE-58FA-4CDA-A2A9-B1F11FCD7B26}">
      <dgm:prSet/>
      <dgm:spPr/>
      <dgm:t>
        <a:bodyPr/>
        <a:lstStyle/>
        <a:p>
          <a:endParaRPr lang="en-US"/>
        </a:p>
      </dgm:t>
    </dgm:pt>
    <dgm:pt modelId="{83308578-F5B0-4C0E-806F-74B9DCE80D3E}" type="sibTrans" cxnId="{F3741DCE-58FA-4CDA-A2A9-B1F11FCD7B26}">
      <dgm:prSet/>
      <dgm:spPr/>
      <dgm:t>
        <a:bodyPr/>
        <a:lstStyle/>
        <a:p>
          <a:endParaRPr lang="en-US"/>
        </a:p>
      </dgm:t>
    </dgm:pt>
    <dgm:pt modelId="{229DFEB9-0156-40C6-8A99-904ADA580C6C}">
      <dgm:prSet phldrT="[Text]"/>
      <dgm:spPr/>
      <dgm:t>
        <a:bodyPr/>
        <a:lstStyle/>
        <a:p>
          <a:r>
            <a:rPr lang="en-US" dirty="0"/>
            <a:t>Development</a:t>
          </a:r>
        </a:p>
      </dgm:t>
    </dgm:pt>
    <dgm:pt modelId="{24E5D1F8-8652-4017-BA4C-A9FA64D45E74}" type="parTrans" cxnId="{91F76A55-0560-4F84-B23E-B174E06647F3}">
      <dgm:prSet/>
      <dgm:spPr/>
      <dgm:t>
        <a:bodyPr/>
        <a:lstStyle/>
        <a:p>
          <a:endParaRPr lang="en-US"/>
        </a:p>
      </dgm:t>
    </dgm:pt>
    <dgm:pt modelId="{B6B17913-9B24-42B4-9BE6-176CA94F48A0}" type="sibTrans" cxnId="{91F76A55-0560-4F84-B23E-B174E06647F3}">
      <dgm:prSet/>
      <dgm:spPr/>
      <dgm:t>
        <a:bodyPr/>
        <a:lstStyle/>
        <a:p>
          <a:endParaRPr lang="en-US"/>
        </a:p>
      </dgm:t>
    </dgm:pt>
    <dgm:pt modelId="{5B2041DE-3441-48BD-9F23-3A6A6E52A7CB}">
      <dgm:prSet phldrT="[Text]"/>
      <dgm:spPr/>
      <dgm:t>
        <a:bodyPr/>
        <a:lstStyle/>
        <a:p>
          <a:r>
            <a:rPr lang="en-US" dirty="0"/>
            <a:t>Preclinical</a:t>
          </a:r>
        </a:p>
      </dgm:t>
    </dgm:pt>
    <dgm:pt modelId="{E098E778-EB0C-41C5-AFA6-FBC5E0691B9B}" type="parTrans" cxnId="{EA99EE46-F2AE-418F-91B2-3D098A2F2233}">
      <dgm:prSet/>
      <dgm:spPr/>
      <dgm:t>
        <a:bodyPr/>
        <a:lstStyle/>
        <a:p>
          <a:endParaRPr lang="en-US"/>
        </a:p>
      </dgm:t>
    </dgm:pt>
    <dgm:pt modelId="{0437DE44-3DBB-4B2B-9661-E924AAA5A231}" type="sibTrans" cxnId="{EA99EE46-F2AE-418F-91B2-3D098A2F2233}">
      <dgm:prSet/>
      <dgm:spPr/>
      <dgm:t>
        <a:bodyPr/>
        <a:lstStyle/>
        <a:p>
          <a:endParaRPr lang="en-US"/>
        </a:p>
      </dgm:t>
    </dgm:pt>
    <dgm:pt modelId="{2D685121-F902-47BE-9E31-0F861058ACE6}">
      <dgm:prSet phldrT="[Text]"/>
      <dgm:spPr/>
      <dgm:t>
        <a:bodyPr/>
        <a:lstStyle/>
        <a:p>
          <a:r>
            <a:rPr lang="en-US" dirty="0"/>
            <a:t>Phase 1</a:t>
          </a:r>
        </a:p>
      </dgm:t>
    </dgm:pt>
    <dgm:pt modelId="{5247F077-B033-4960-A5E6-025832EF072E}" type="parTrans" cxnId="{9D668326-3E64-4605-81FE-6E9A98CE692E}">
      <dgm:prSet/>
      <dgm:spPr/>
      <dgm:t>
        <a:bodyPr/>
        <a:lstStyle/>
        <a:p>
          <a:endParaRPr lang="en-US"/>
        </a:p>
      </dgm:t>
    </dgm:pt>
    <dgm:pt modelId="{AAF32131-D5BB-4062-BF98-D4EDEB9AA09D}" type="sibTrans" cxnId="{9D668326-3E64-4605-81FE-6E9A98CE692E}">
      <dgm:prSet/>
      <dgm:spPr/>
      <dgm:t>
        <a:bodyPr/>
        <a:lstStyle/>
        <a:p>
          <a:endParaRPr lang="en-US"/>
        </a:p>
      </dgm:t>
    </dgm:pt>
    <dgm:pt modelId="{D1A367B8-B0DD-468B-8EE5-199957220FD2}">
      <dgm:prSet phldrT="[Text]"/>
      <dgm:spPr/>
      <dgm:t>
        <a:bodyPr/>
        <a:lstStyle/>
        <a:p>
          <a:r>
            <a:rPr lang="en-US" dirty="0"/>
            <a:t>Phase 2</a:t>
          </a:r>
        </a:p>
      </dgm:t>
    </dgm:pt>
    <dgm:pt modelId="{B28A2D48-23FA-4FD6-AE98-6767228489F0}" type="parTrans" cxnId="{B453C00C-81D9-485F-8FB4-77EE5DEE1039}">
      <dgm:prSet/>
      <dgm:spPr/>
      <dgm:t>
        <a:bodyPr/>
        <a:lstStyle/>
        <a:p>
          <a:endParaRPr lang="en-US"/>
        </a:p>
      </dgm:t>
    </dgm:pt>
    <dgm:pt modelId="{E5DAD115-BB37-45F2-9952-102CB34CEEE8}" type="sibTrans" cxnId="{B453C00C-81D9-485F-8FB4-77EE5DEE1039}">
      <dgm:prSet/>
      <dgm:spPr/>
      <dgm:t>
        <a:bodyPr/>
        <a:lstStyle/>
        <a:p>
          <a:endParaRPr lang="en-US"/>
        </a:p>
      </dgm:t>
    </dgm:pt>
    <dgm:pt modelId="{1E9CE0D6-D86F-4FFB-83DD-1A8C8902F601}">
      <dgm:prSet phldrT="[Text]"/>
      <dgm:spPr/>
      <dgm:t>
        <a:bodyPr/>
        <a:lstStyle/>
        <a:p>
          <a:r>
            <a:rPr lang="en-US" dirty="0"/>
            <a:t>Phase 3</a:t>
          </a:r>
        </a:p>
      </dgm:t>
    </dgm:pt>
    <dgm:pt modelId="{928E4FEB-16EA-4E92-A3CB-1D6DEF2EAE2C}" type="parTrans" cxnId="{C3E95A67-0DC8-4F01-8ABF-0491E02A11DE}">
      <dgm:prSet/>
      <dgm:spPr/>
      <dgm:t>
        <a:bodyPr/>
        <a:lstStyle/>
        <a:p>
          <a:endParaRPr lang="en-US"/>
        </a:p>
      </dgm:t>
    </dgm:pt>
    <dgm:pt modelId="{B3CCB9EE-90CF-4612-8E47-D75738C381EC}" type="sibTrans" cxnId="{C3E95A67-0DC8-4F01-8ABF-0491E02A11DE}">
      <dgm:prSet/>
      <dgm:spPr/>
      <dgm:t>
        <a:bodyPr/>
        <a:lstStyle/>
        <a:p>
          <a:endParaRPr lang="en-US"/>
        </a:p>
      </dgm:t>
    </dgm:pt>
    <dgm:pt modelId="{1251AED6-F0BD-430D-9F41-501AAA061D0A}" type="pres">
      <dgm:prSet presAssocID="{C20C2DC6-7A17-4632-B62C-DE47BE51E99C}" presName="CompostProcess" presStyleCnt="0">
        <dgm:presLayoutVars>
          <dgm:dir/>
          <dgm:resizeHandles val="exact"/>
        </dgm:presLayoutVars>
      </dgm:prSet>
      <dgm:spPr/>
    </dgm:pt>
    <dgm:pt modelId="{0122B9DF-7A20-4F8A-9925-2812E446015D}" type="pres">
      <dgm:prSet presAssocID="{C20C2DC6-7A17-4632-B62C-DE47BE51E99C}" presName="arrow" presStyleLbl="bgShp" presStyleIdx="0" presStyleCnt="1" custScaleX="117647" custLinFactNeighborX="0" custLinFactNeighborY="-8249"/>
      <dgm:spPr/>
    </dgm:pt>
    <dgm:pt modelId="{358919F4-505A-499C-9ADF-20C0AD91E6F4}" type="pres">
      <dgm:prSet presAssocID="{C20C2DC6-7A17-4632-B62C-DE47BE51E99C}" presName="linearProcess" presStyleCnt="0"/>
      <dgm:spPr/>
    </dgm:pt>
    <dgm:pt modelId="{CC667FF1-2872-46D2-B23B-7FB8D81B251D}" type="pres">
      <dgm:prSet presAssocID="{FEAA5008-301C-4685-8F17-29574ECD051D}" presName="textNode" presStyleLbl="node1" presStyleIdx="0" presStyleCnt="6">
        <dgm:presLayoutVars>
          <dgm:bulletEnabled val="1"/>
        </dgm:presLayoutVars>
      </dgm:prSet>
      <dgm:spPr/>
    </dgm:pt>
    <dgm:pt modelId="{EDFF71FE-91FD-49E0-AA4C-F8F3178C1715}" type="pres">
      <dgm:prSet presAssocID="{83308578-F5B0-4C0E-806F-74B9DCE80D3E}" presName="sibTrans" presStyleCnt="0"/>
      <dgm:spPr/>
    </dgm:pt>
    <dgm:pt modelId="{EA23B5D8-0978-4FF6-8D43-EC4F7C122DBA}" type="pres">
      <dgm:prSet presAssocID="{229DFEB9-0156-40C6-8A99-904ADA580C6C}" presName="textNode" presStyleLbl="node1" presStyleIdx="1" presStyleCnt="6">
        <dgm:presLayoutVars>
          <dgm:bulletEnabled val="1"/>
        </dgm:presLayoutVars>
      </dgm:prSet>
      <dgm:spPr/>
    </dgm:pt>
    <dgm:pt modelId="{7E94EAA5-4FA9-48A5-98C5-7E02998C1B3B}" type="pres">
      <dgm:prSet presAssocID="{B6B17913-9B24-42B4-9BE6-176CA94F48A0}" presName="sibTrans" presStyleCnt="0"/>
      <dgm:spPr/>
    </dgm:pt>
    <dgm:pt modelId="{0DA3C5B6-A608-45AD-84D2-30848B51CC5D}" type="pres">
      <dgm:prSet presAssocID="{5B2041DE-3441-48BD-9F23-3A6A6E52A7CB}" presName="textNode" presStyleLbl="node1" presStyleIdx="2" presStyleCnt="6">
        <dgm:presLayoutVars>
          <dgm:bulletEnabled val="1"/>
        </dgm:presLayoutVars>
      </dgm:prSet>
      <dgm:spPr/>
    </dgm:pt>
    <dgm:pt modelId="{F4E42442-4515-4244-8E03-B5D880F57A1E}" type="pres">
      <dgm:prSet presAssocID="{0437DE44-3DBB-4B2B-9661-E924AAA5A231}" presName="sibTrans" presStyleCnt="0"/>
      <dgm:spPr/>
    </dgm:pt>
    <dgm:pt modelId="{06C513E0-C0E2-4B5C-875F-E59F1E4FC13B}" type="pres">
      <dgm:prSet presAssocID="{2D685121-F902-47BE-9E31-0F861058ACE6}" presName="textNode" presStyleLbl="node1" presStyleIdx="3" presStyleCnt="6">
        <dgm:presLayoutVars>
          <dgm:bulletEnabled val="1"/>
        </dgm:presLayoutVars>
      </dgm:prSet>
      <dgm:spPr/>
    </dgm:pt>
    <dgm:pt modelId="{3D05B017-D905-4F6D-B114-3BE677A9BF95}" type="pres">
      <dgm:prSet presAssocID="{AAF32131-D5BB-4062-BF98-D4EDEB9AA09D}" presName="sibTrans" presStyleCnt="0"/>
      <dgm:spPr/>
    </dgm:pt>
    <dgm:pt modelId="{DFCD6A4E-8CE0-4080-B095-5CD62DF34E77}" type="pres">
      <dgm:prSet presAssocID="{D1A367B8-B0DD-468B-8EE5-199957220FD2}" presName="textNode" presStyleLbl="node1" presStyleIdx="4" presStyleCnt="6">
        <dgm:presLayoutVars>
          <dgm:bulletEnabled val="1"/>
        </dgm:presLayoutVars>
      </dgm:prSet>
      <dgm:spPr/>
    </dgm:pt>
    <dgm:pt modelId="{E8BE2438-47C3-4638-9DE9-CC6412B8B8C6}" type="pres">
      <dgm:prSet presAssocID="{E5DAD115-BB37-45F2-9952-102CB34CEEE8}" presName="sibTrans" presStyleCnt="0"/>
      <dgm:spPr/>
    </dgm:pt>
    <dgm:pt modelId="{AC8C3A42-E092-46C6-8A6B-B76E28EB4E0C}" type="pres">
      <dgm:prSet presAssocID="{1E9CE0D6-D86F-4FFB-83DD-1A8C8902F601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B453C00C-81D9-485F-8FB4-77EE5DEE1039}" srcId="{C20C2DC6-7A17-4632-B62C-DE47BE51E99C}" destId="{D1A367B8-B0DD-468B-8EE5-199957220FD2}" srcOrd="4" destOrd="0" parTransId="{B28A2D48-23FA-4FD6-AE98-6767228489F0}" sibTransId="{E5DAD115-BB37-45F2-9952-102CB34CEEE8}"/>
    <dgm:cxn modelId="{9D668326-3E64-4605-81FE-6E9A98CE692E}" srcId="{C20C2DC6-7A17-4632-B62C-DE47BE51E99C}" destId="{2D685121-F902-47BE-9E31-0F861058ACE6}" srcOrd="3" destOrd="0" parTransId="{5247F077-B033-4960-A5E6-025832EF072E}" sibTransId="{AAF32131-D5BB-4062-BF98-D4EDEB9AA09D}"/>
    <dgm:cxn modelId="{75577733-5432-42DA-82D7-13EA2448096A}" type="presOf" srcId="{C20C2DC6-7A17-4632-B62C-DE47BE51E99C}" destId="{1251AED6-F0BD-430D-9F41-501AAA061D0A}" srcOrd="0" destOrd="0" presId="urn:microsoft.com/office/officeart/2005/8/layout/hProcess9"/>
    <dgm:cxn modelId="{B20E523D-311B-4E80-9A0B-B335E9486FF6}" type="presOf" srcId="{229DFEB9-0156-40C6-8A99-904ADA580C6C}" destId="{EA23B5D8-0978-4FF6-8D43-EC4F7C122DBA}" srcOrd="0" destOrd="0" presId="urn:microsoft.com/office/officeart/2005/8/layout/hProcess9"/>
    <dgm:cxn modelId="{1FD60A66-7A69-4FB8-87C9-85C808853859}" type="presOf" srcId="{1E9CE0D6-D86F-4FFB-83DD-1A8C8902F601}" destId="{AC8C3A42-E092-46C6-8A6B-B76E28EB4E0C}" srcOrd="0" destOrd="0" presId="urn:microsoft.com/office/officeart/2005/8/layout/hProcess9"/>
    <dgm:cxn modelId="{EA99EE46-F2AE-418F-91B2-3D098A2F2233}" srcId="{C20C2DC6-7A17-4632-B62C-DE47BE51E99C}" destId="{5B2041DE-3441-48BD-9F23-3A6A6E52A7CB}" srcOrd="2" destOrd="0" parTransId="{E098E778-EB0C-41C5-AFA6-FBC5E0691B9B}" sibTransId="{0437DE44-3DBB-4B2B-9661-E924AAA5A231}"/>
    <dgm:cxn modelId="{C3E95A67-0DC8-4F01-8ABF-0491E02A11DE}" srcId="{C20C2DC6-7A17-4632-B62C-DE47BE51E99C}" destId="{1E9CE0D6-D86F-4FFB-83DD-1A8C8902F601}" srcOrd="5" destOrd="0" parTransId="{928E4FEB-16EA-4E92-A3CB-1D6DEF2EAE2C}" sibTransId="{B3CCB9EE-90CF-4612-8E47-D75738C381EC}"/>
    <dgm:cxn modelId="{B5AA784C-AD7F-4639-95B3-2FD697259927}" type="presOf" srcId="{5B2041DE-3441-48BD-9F23-3A6A6E52A7CB}" destId="{0DA3C5B6-A608-45AD-84D2-30848B51CC5D}" srcOrd="0" destOrd="0" presId="urn:microsoft.com/office/officeart/2005/8/layout/hProcess9"/>
    <dgm:cxn modelId="{91F76A55-0560-4F84-B23E-B174E06647F3}" srcId="{C20C2DC6-7A17-4632-B62C-DE47BE51E99C}" destId="{229DFEB9-0156-40C6-8A99-904ADA580C6C}" srcOrd="1" destOrd="0" parTransId="{24E5D1F8-8652-4017-BA4C-A9FA64D45E74}" sibTransId="{B6B17913-9B24-42B4-9BE6-176CA94F48A0}"/>
    <dgm:cxn modelId="{26522EA0-E437-4A2B-8CFC-ADD699F165B6}" type="presOf" srcId="{2D685121-F902-47BE-9E31-0F861058ACE6}" destId="{06C513E0-C0E2-4B5C-875F-E59F1E4FC13B}" srcOrd="0" destOrd="0" presId="urn:microsoft.com/office/officeart/2005/8/layout/hProcess9"/>
    <dgm:cxn modelId="{46D44CA5-1D71-4E82-A458-02121EA2862B}" type="presOf" srcId="{D1A367B8-B0DD-468B-8EE5-199957220FD2}" destId="{DFCD6A4E-8CE0-4080-B095-5CD62DF34E77}" srcOrd="0" destOrd="0" presId="urn:microsoft.com/office/officeart/2005/8/layout/hProcess9"/>
    <dgm:cxn modelId="{94CEF7B3-AE04-4F0F-A899-6B885D93BCEB}" type="presOf" srcId="{FEAA5008-301C-4685-8F17-29574ECD051D}" destId="{CC667FF1-2872-46D2-B23B-7FB8D81B251D}" srcOrd="0" destOrd="0" presId="urn:microsoft.com/office/officeart/2005/8/layout/hProcess9"/>
    <dgm:cxn modelId="{F3741DCE-58FA-4CDA-A2A9-B1F11FCD7B26}" srcId="{C20C2DC6-7A17-4632-B62C-DE47BE51E99C}" destId="{FEAA5008-301C-4685-8F17-29574ECD051D}" srcOrd="0" destOrd="0" parTransId="{FD3A4272-159F-47F4-B83D-51475760EA01}" sibTransId="{83308578-F5B0-4C0E-806F-74B9DCE80D3E}"/>
    <dgm:cxn modelId="{D5E9F2C9-E6E2-43C7-8320-CC144AB0A45B}" type="presParOf" srcId="{1251AED6-F0BD-430D-9F41-501AAA061D0A}" destId="{0122B9DF-7A20-4F8A-9925-2812E446015D}" srcOrd="0" destOrd="0" presId="urn:microsoft.com/office/officeart/2005/8/layout/hProcess9"/>
    <dgm:cxn modelId="{9E063B5D-3BFF-43E1-A7B4-39AEFF72330C}" type="presParOf" srcId="{1251AED6-F0BD-430D-9F41-501AAA061D0A}" destId="{358919F4-505A-499C-9ADF-20C0AD91E6F4}" srcOrd="1" destOrd="0" presId="urn:microsoft.com/office/officeart/2005/8/layout/hProcess9"/>
    <dgm:cxn modelId="{40EB75A9-18BA-4AC7-987E-9AF94F5DC14A}" type="presParOf" srcId="{358919F4-505A-499C-9ADF-20C0AD91E6F4}" destId="{CC667FF1-2872-46D2-B23B-7FB8D81B251D}" srcOrd="0" destOrd="0" presId="urn:microsoft.com/office/officeart/2005/8/layout/hProcess9"/>
    <dgm:cxn modelId="{F9B3CB75-506F-4304-B352-61A1B1AFBC88}" type="presParOf" srcId="{358919F4-505A-499C-9ADF-20C0AD91E6F4}" destId="{EDFF71FE-91FD-49E0-AA4C-F8F3178C1715}" srcOrd="1" destOrd="0" presId="urn:microsoft.com/office/officeart/2005/8/layout/hProcess9"/>
    <dgm:cxn modelId="{7260F35B-B3F1-4455-AA59-7077931F84D9}" type="presParOf" srcId="{358919F4-505A-499C-9ADF-20C0AD91E6F4}" destId="{EA23B5D8-0978-4FF6-8D43-EC4F7C122DBA}" srcOrd="2" destOrd="0" presId="urn:microsoft.com/office/officeart/2005/8/layout/hProcess9"/>
    <dgm:cxn modelId="{8EA85846-E395-4B5A-B0E0-120E6371D7BB}" type="presParOf" srcId="{358919F4-505A-499C-9ADF-20C0AD91E6F4}" destId="{7E94EAA5-4FA9-48A5-98C5-7E02998C1B3B}" srcOrd="3" destOrd="0" presId="urn:microsoft.com/office/officeart/2005/8/layout/hProcess9"/>
    <dgm:cxn modelId="{548D8D4C-426A-49E6-8CFA-A9EA512E9F8A}" type="presParOf" srcId="{358919F4-505A-499C-9ADF-20C0AD91E6F4}" destId="{0DA3C5B6-A608-45AD-84D2-30848B51CC5D}" srcOrd="4" destOrd="0" presId="urn:microsoft.com/office/officeart/2005/8/layout/hProcess9"/>
    <dgm:cxn modelId="{205E54E9-C59B-460C-9FB3-45ED44C9572C}" type="presParOf" srcId="{358919F4-505A-499C-9ADF-20C0AD91E6F4}" destId="{F4E42442-4515-4244-8E03-B5D880F57A1E}" srcOrd="5" destOrd="0" presId="urn:microsoft.com/office/officeart/2005/8/layout/hProcess9"/>
    <dgm:cxn modelId="{CEB8F56F-3465-4D82-8648-B7151B7E5934}" type="presParOf" srcId="{358919F4-505A-499C-9ADF-20C0AD91E6F4}" destId="{06C513E0-C0E2-4B5C-875F-E59F1E4FC13B}" srcOrd="6" destOrd="0" presId="urn:microsoft.com/office/officeart/2005/8/layout/hProcess9"/>
    <dgm:cxn modelId="{F726CDDF-8992-42A8-8FA7-D97F728668C7}" type="presParOf" srcId="{358919F4-505A-499C-9ADF-20C0AD91E6F4}" destId="{3D05B017-D905-4F6D-B114-3BE677A9BF95}" srcOrd="7" destOrd="0" presId="urn:microsoft.com/office/officeart/2005/8/layout/hProcess9"/>
    <dgm:cxn modelId="{717B00BD-A195-4350-83C9-8810002EC691}" type="presParOf" srcId="{358919F4-505A-499C-9ADF-20C0AD91E6F4}" destId="{DFCD6A4E-8CE0-4080-B095-5CD62DF34E77}" srcOrd="8" destOrd="0" presId="urn:microsoft.com/office/officeart/2005/8/layout/hProcess9"/>
    <dgm:cxn modelId="{B5438FDD-D743-4A0B-BCB6-6D684548205B}" type="presParOf" srcId="{358919F4-505A-499C-9ADF-20C0AD91E6F4}" destId="{E8BE2438-47C3-4638-9DE9-CC6412B8B8C6}" srcOrd="9" destOrd="0" presId="urn:microsoft.com/office/officeart/2005/8/layout/hProcess9"/>
    <dgm:cxn modelId="{8167AE29-8D88-4B05-B887-11E66E756483}" type="presParOf" srcId="{358919F4-505A-499C-9ADF-20C0AD91E6F4}" destId="{AC8C3A42-E092-46C6-8A6B-B76E28EB4E0C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E363C2-DF3E-4EDF-B4B8-A7342310EFF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7245949-F368-411A-BD7C-730C3985CD6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Development</a:t>
          </a:r>
        </a:p>
      </dgm:t>
    </dgm:pt>
    <dgm:pt modelId="{CCEF87AB-9FC0-46BD-B77E-52E209172D3B}" type="parTrans" cxnId="{CE86F645-3191-4AB9-8AC1-95FDE51CC23E}">
      <dgm:prSet/>
      <dgm:spPr/>
      <dgm:t>
        <a:bodyPr/>
        <a:lstStyle/>
        <a:p>
          <a:endParaRPr lang="en-US"/>
        </a:p>
      </dgm:t>
    </dgm:pt>
    <dgm:pt modelId="{54909E8B-825D-480B-993C-94FDB7CDED78}" type="sibTrans" cxnId="{CE86F645-3191-4AB9-8AC1-95FDE51CC23E}">
      <dgm:prSet/>
      <dgm:spPr/>
      <dgm:t>
        <a:bodyPr/>
        <a:lstStyle/>
        <a:p>
          <a:endParaRPr lang="en-US"/>
        </a:p>
      </dgm:t>
    </dgm:pt>
    <dgm:pt modelId="{0D5E2221-F909-479D-AB7D-AA9C34F452A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Preclinical</a:t>
          </a:r>
        </a:p>
      </dgm:t>
    </dgm:pt>
    <dgm:pt modelId="{93AAF4C3-4B5D-4191-A023-5E4FD3F07BA9}" type="parTrans" cxnId="{6F05F297-DC48-4396-9EA8-8530B7D49833}">
      <dgm:prSet/>
      <dgm:spPr/>
      <dgm:t>
        <a:bodyPr/>
        <a:lstStyle/>
        <a:p>
          <a:endParaRPr lang="en-US"/>
        </a:p>
      </dgm:t>
    </dgm:pt>
    <dgm:pt modelId="{7DD6B1B2-8CEF-4BBB-B97D-EF6462190DA8}" type="sibTrans" cxnId="{6F05F297-DC48-4396-9EA8-8530B7D49833}">
      <dgm:prSet/>
      <dgm:spPr/>
      <dgm:t>
        <a:bodyPr/>
        <a:lstStyle/>
        <a:p>
          <a:endParaRPr lang="en-US"/>
        </a:p>
      </dgm:t>
    </dgm:pt>
    <dgm:pt modelId="{9EEAC47D-1F74-453B-8C9C-F032C6AFCF7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Phase 1</a:t>
          </a:r>
        </a:p>
      </dgm:t>
    </dgm:pt>
    <dgm:pt modelId="{BA182962-2195-4345-BE9B-799BBFE68C04}" type="parTrans" cxnId="{5FFEC615-4720-4D2C-8CB4-3CD03396E3F6}">
      <dgm:prSet/>
      <dgm:spPr/>
      <dgm:t>
        <a:bodyPr/>
        <a:lstStyle/>
        <a:p>
          <a:endParaRPr lang="en-US"/>
        </a:p>
      </dgm:t>
    </dgm:pt>
    <dgm:pt modelId="{9F4C6DE0-2151-4AC8-9C1F-4295441C02F0}" type="sibTrans" cxnId="{5FFEC615-4720-4D2C-8CB4-3CD03396E3F6}">
      <dgm:prSet/>
      <dgm:spPr/>
      <dgm:t>
        <a:bodyPr/>
        <a:lstStyle/>
        <a:p>
          <a:endParaRPr lang="en-US"/>
        </a:p>
      </dgm:t>
    </dgm:pt>
    <dgm:pt modelId="{60DE6CFC-4B55-4846-BB41-54722B093AE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Phase 3</a:t>
          </a:r>
        </a:p>
      </dgm:t>
    </dgm:pt>
    <dgm:pt modelId="{DD1C7DAA-0ADB-487D-A2B7-E908A45F2C07}" type="parTrans" cxnId="{B974330E-9970-4AC1-BAEF-FC18FA5BC10D}">
      <dgm:prSet/>
      <dgm:spPr/>
      <dgm:t>
        <a:bodyPr/>
        <a:lstStyle/>
        <a:p>
          <a:endParaRPr lang="en-US"/>
        </a:p>
      </dgm:t>
    </dgm:pt>
    <dgm:pt modelId="{AF47E31B-32AC-407E-B48F-8E0A0F70475B}" type="sibTrans" cxnId="{B974330E-9970-4AC1-BAEF-FC18FA5BC10D}">
      <dgm:prSet/>
      <dgm:spPr/>
      <dgm:t>
        <a:bodyPr/>
        <a:lstStyle/>
        <a:p>
          <a:endParaRPr lang="en-US"/>
        </a:p>
      </dgm:t>
    </dgm:pt>
    <dgm:pt modelId="{03503C06-04DB-476D-B2CC-47EC078E727D}" type="pres">
      <dgm:prSet presAssocID="{D9E363C2-DF3E-4EDF-B4B8-A7342310EFF6}" presName="CompostProcess" presStyleCnt="0">
        <dgm:presLayoutVars>
          <dgm:dir/>
          <dgm:resizeHandles val="exact"/>
        </dgm:presLayoutVars>
      </dgm:prSet>
      <dgm:spPr/>
    </dgm:pt>
    <dgm:pt modelId="{5B3A890F-6AD9-49FD-B6EB-3FB4F2AF2B1B}" type="pres">
      <dgm:prSet presAssocID="{D9E363C2-DF3E-4EDF-B4B8-A7342310EFF6}" presName="arrow" presStyleLbl="bgShp" presStyleIdx="0" presStyleCnt="1" custScaleX="117647"/>
      <dgm:spPr/>
    </dgm:pt>
    <dgm:pt modelId="{857FFD93-DD2C-43B6-967F-6043DF61DA89}" type="pres">
      <dgm:prSet presAssocID="{D9E363C2-DF3E-4EDF-B4B8-A7342310EFF6}" presName="linearProcess" presStyleCnt="0"/>
      <dgm:spPr/>
    </dgm:pt>
    <dgm:pt modelId="{C96EB1C5-8031-4A03-9D69-E897B3A40813}" type="pres">
      <dgm:prSet presAssocID="{F7245949-F368-411A-BD7C-730C3985CD60}" presName="textNode" presStyleLbl="node1" presStyleIdx="0" presStyleCnt="4">
        <dgm:presLayoutVars>
          <dgm:bulletEnabled val="1"/>
        </dgm:presLayoutVars>
      </dgm:prSet>
      <dgm:spPr/>
    </dgm:pt>
    <dgm:pt modelId="{747921AA-C41E-4740-8C3E-10E5896EC1C7}" type="pres">
      <dgm:prSet presAssocID="{54909E8B-825D-480B-993C-94FDB7CDED78}" presName="sibTrans" presStyleCnt="0"/>
      <dgm:spPr/>
    </dgm:pt>
    <dgm:pt modelId="{F9414EC3-326C-4E78-B5AC-CDF72CFA9640}" type="pres">
      <dgm:prSet presAssocID="{0D5E2221-F909-479D-AB7D-AA9C34F452A9}" presName="textNode" presStyleLbl="node1" presStyleIdx="1" presStyleCnt="4">
        <dgm:presLayoutVars>
          <dgm:bulletEnabled val="1"/>
        </dgm:presLayoutVars>
      </dgm:prSet>
      <dgm:spPr/>
    </dgm:pt>
    <dgm:pt modelId="{5C771CAE-0F03-4D90-80F5-C883F072B050}" type="pres">
      <dgm:prSet presAssocID="{7DD6B1B2-8CEF-4BBB-B97D-EF6462190DA8}" presName="sibTrans" presStyleCnt="0"/>
      <dgm:spPr/>
    </dgm:pt>
    <dgm:pt modelId="{E7F732FA-4E30-4487-98F9-F8D89FF24064}" type="pres">
      <dgm:prSet presAssocID="{9EEAC47D-1F74-453B-8C9C-F032C6AFCF74}" presName="textNode" presStyleLbl="node1" presStyleIdx="2" presStyleCnt="4">
        <dgm:presLayoutVars>
          <dgm:bulletEnabled val="1"/>
        </dgm:presLayoutVars>
      </dgm:prSet>
      <dgm:spPr/>
    </dgm:pt>
    <dgm:pt modelId="{BE907F55-A874-4842-8148-E09FF4A433F4}" type="pres">
      <dgm:prSet presAssocID="{9F4C6DE0-2151-4AC8-9C1F-4295441C02F0}" presName="sibTrans" presStyleCnt="0"/>
      <dgm:spPr/>
    </dgm:pt>
    <dgm:pt modelId="{EFC50788-BF74-4823-A767-E01B791EAB01}" type="pres">
      <dgm:prSet presAssocID="{60DE6CFC-4B55-4846-BB41-54722B093AE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B974330E-9970-4AC1-BAEF-FC18FA5BC10D}" srcId="{D9E363C2-DF3E-4EDF-B4B8-A7342310EFF6}" destId="{60DE6CFC-4B55-4846-BB41-54722B093AEA}" srcOrd="3" destOrd="0" parTransId="{DD1C7DAA-0ADB-487D-A2B7-E908A45F2C07}" sibTransId="{AF47E31B-32AC-407E-B48F-8E0A0F70475B}"/>
    <dgm:cxn modelId="{5FFEC615-4720-4D2C-8CB4-3CD03396E3F6}" srcId="{D9E363C2-DF3E-4EDF-B4B8-A7342310EFF6}" destId="{9EEAC47D-1F74-453B-8C9C-F032C6AFCF74}" srcOrd="2" destOrd="0" parTransId="{BA182962-2195-4345-BE9B-799BBFE68C04}" sibTransId="{9F4C6DE0-2151-4AC8-9C1F-4295441C02F0}"/>
    <dgm:cxn modelId="{F5A75D1E-3899-4CC6-A850-BCAB65A672C5}" type="presOf" srcId="{60DE6CFC-4B55-4846-BB41-54722B093AEA}" destId="{EFC50788-BF74-4823-A767-E01B791EAB01}" srcOrd="0" destOrd="0" presId="urn:microsoft.com/office/officeart/2005/8/layout/hProcess9"/>
    <dgm:cxn modelId="{6EA74645-929C-442F-92B9-1A3CE0DFCE94}" type="presOf" srcId="{0D5E2221-F909-479D-AB7D-AA9C34F452A9}" destId="{F9414EC3-326C-4E78-B5AC-CDF72CFA9640}" srcOrd="0" destOrd="0" presId="urn:microsoft.com/office/officeart/2005/8/layout/hProcess9"/>
    <dgm:cxn modelId="{CE86F645-3191-4AB9-8AC1-95FDE51CC23E}" srcId="{D9E363C2-DF3E-4EDF-B4B8-A7342310EFF6}" destId="{F7245949-F368-411A-BD7C-730C3985CD60}" srcOrd="0" destOrd="0" parTransId="{CCEF87AB-9FC0-46BD-B77E-52E209172D3B}" sibTransId="{54909E8B-825D-480B-993C-94FDB7CDED78}"/>
    <dgm:cxn modelId="{F5177C75-793F-451D-9265-55F5C5C2B08B}" type="presOf" srcId="{F7245949-F368-411A-BD7C-730C3985CD60}" destId="{C96EB1C5-8031-4A03-9D69-E897B3A40813}" srcOrd="0" destOrd="0" presId="urn:microsoft.com/office/officeart/2005/8/layout/hProcess9"/>
    <dgm:cxn modelId="{6F05F297-DC48-4396-9EA8-8530B7D49833}" srcId="{D9E363C2-DF3E-4EDF-B4B8-A7342310EFF6}" destId="{0D5E2221-F909-479D-AB7D-AA9C34F452A9}" srcOrd="1" destOrd="0" parTransId="{93AAF4C3-4B5D-4191-A023-5E4FD3F07BA9}" sibTransId="{7DD6B1B2-8CEF-4BBB-B97D-EF6462190DA8}"/>
    <dgm:cxn modelId="{B0E2BC9D-B036-4BE4-A0BB-D4E801ACC6B7}" type="presOf" srcId="{D9E363C2-DF3E-4EDF-B4B8-A7342310EFF6}" destId="{03503C06-04DB-476D-B2CC-47EC078E727D}" srcOrd="0" destOrd="0" presId="urn:microsoft.com/office/officeart/2005/8/layout/hProcess9"/>
    <dgm:cxn modelId="{7FF06EA2-5517-4D95-8060-EE538C06565A}" type="presOf" srcId="{9EEAC47D-1F74-453B-8C9C-F032C6AFCF74}" destId="{E7F732FA-4E30-4487-98F9-F8D89FF24064}" srcOrd="0" destOrd="0" presId="urn:microsoft.com/office/officeart/2005/8/layout/hProcess9"/>
    <dgm:cxn modelId="{15473DCA-7497-4A07-A8EF-6A1D0F06B6B7}" type="presParOf" srcId="{03503C06-04DB-476D-B2CC-47EC078E727D}" destId="{5B3A890F-6AD9-49FD-B6EB-3FB4F2AF2B1B}" srcOrd="0" destOrd="0" presId="urn:microsoft.com/office/officeart/2005/8/layout/hProcess9"/>
    <dgm:cxn modelId="{AA289367-88EC-45CE-B3A7-8C416FE7CD1F}" type="presParOf" srcId="{03503C06-04DB-476D-B2CC-47EC078E727D}" destId="{857FFD93-DD2C-43B6-967F-6043DF61DA89}" srcOrd="1" destOrd="0" presId="urn:microsoft.com/office/officeart/2005/8/layout/hProcess9"/>
    <dgm:cxn modelId="{BE0BE270-DEB1-4512-9743-4BF69F54C384}" type="presParOf" srcId="{857FFD93-DD2C-43B6-967F-6043DF61DA89}" destId="{C96EB1C5-8031-4A03-9D69-E897B3A40813}" srcOrd="0" destOrd="0" presId="urn:microsoft.com/office/officeart/2005/8/layout/hProcess9"/>
    <dgm:cxn modelId="{FD00A0AC-0A77-48A4-8D22-D16079F4C9C0}" type="presParOf" srcId="{857FFD93-DD2C-43B6-967F-6043DF61DA89}" destId="{747921AA-C41E-4740-8C3E-10E5896EC1C7}" srcOrd="1" destOrd="0" presId="urn:microsoft.com/office/officeart/2005/8/layout/hProcess9"/>
    <dgm:cxn modelId="{024709A7-444D-4D28-8912-B1A2DE07C7F3}" type="presParOf" srcId="{857FFD93-DD2C-43B6-967F-6043DF61DA89}" destId="{F9414EC3-326C-4E78-B5AC-CDF72CFA9640}" srcOrd="2" destOrd="0" presId="urn:microsoft.com/office/officeart/2005/8/layout/hProcess9"/>
    <dgm:cxn modelId="{68169A52-6DFE-4184-BD05-DC907B58989E}" type="presParOf" srcId="{857FFD93-DD2C-43B6-967F-6043DF61DA89}" destId="{5C771CAE-0F03-4D90-80F5-C883F072B050}" srcOrd="3" destOrd="0" presId="urn:microsoft.com/office/officeart/2005/8/layout/hProcess9"/>
    <dgm:cxn modelId="{E4DFD0A8-4530-426D-B081-3A2345068ED5}" type="presParOf" srcId="{857FFD93-DD2C-43B6-967F-6043DF61DA89}" destId="{E7F732FA-4E30-4487-98F9-F8D89FF24064}" srcOrd="4" destOrd="0" presId="urn:microsoft.com/office/officeart/2005/8/layout/hProcess9"/>
    <dgm:cxn modelId="{8D855393-3047-4F0C-9AD0-BF670013DEE4}" type="presParOf" srcId="{857FFD93-DD2C-43B6-967F-6043DF61DA89}" destId="{BE907F55-A874-4842-8148-E09FF4A433F4}" srcOrd="5" destOrd="0" presId="urn:microsoft.com/office/officeart/2005/8/layout/hProcess9"/>
    <dgm:cxn modelId="{38248756-5706-4B9B-AAFD-1BD0AFCAF99B}" type="presParOf" srcId="{857FFD93-DD2C-43B6-967F-6043DF61DA89}" destId="{EFC50788-BF74-4823-A767-E01B791EAB0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1483AD-14DA-4F21-8579-8D8B933726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350C0-2B2A-4596-B842-3E34594C5F0B}">
      <dgm:prSet phldrT="[Text]"/>
      <dgm:spPr/>
      <dgm:t>
        <a:bodyPr/>
        <a:lstStyle/>
        <a:p>
          <a:r>
            <a:rPr lang="en-US" dirty="0">
              <a:latin typeface="+mj-lt"/>
            </a:rPr>
            <a:t>An interchangeable product is a biosimilar that meets additional requirements</a:t>
          </a:r>
        </a:p>
      </dgm:t>
    </dgm:pt>
    <dgm:pt modelId="{F9A6A6A4-7F0E-4637-B539-8DF9896D58A9}" type="parTrans" cxnId="{E5212B5C-ED13-4ECC-AB1B-955D1CF00C4A}">
      <dgm:prSet/>
      <dgm:spPr/>
      <dgm:t>
        <a:bodyPr/>
        <a:lstStyle/>
        <a:p>
          <a:endParaRPr lang="en-US"/>
        </a:p>
      </dgm:t>
    </dgm:pt>
    <dgm:pt modelId="{404FF049-DC59-47BF-ACAE-191B0E69BB8E}" type="sibTrans" cxnId="{E5212B5C-ED13-4ECC-AB1B-955D1CF00C4A}">
      <dgm:prSet/>
      <dgm:spPr/>
      <dgm:t>
        <a:bodyPr/>
        <a:lstStyle/>
        <a:p>
          <a:endParaRPr lang="en-US"/>
        </a:p>
      </dgm:t>
    </dgm:pt>
    <dgm:pt modelId="{E0A32312-415C-4EF4-8756-B1BC16B845A9}">
      <dgm:prSet phldrT="[Text]"/>
      <dgm:spPr/>
      <dgm:t>
        <a:bodyPr/>
        <a:lstStyle/>
        <a:p>
          <a:r>
            <a:rPr lang="en-US" dirty="0">
              <a:latin typeface="+mj-lt"/>
            </a:rPr>
            <a:t>Produces the same clinical results in any given patient</a:t>
          </a:r>
        </a:p>
      </dgm:t>
    </dgm:pt>
    <dgm:pt modelId="{E1334D9C-0939-4F25-B851-DDEF8409AFF7}" type="parTrans" cxnId="{AB0944A2-D5EC-45A4-AAA5-192D36C4EC7E}">
      <dgm:prSet/>
      <dgm:spPr/>
      <dgm:t>
        <a:bodyPr/>
        <a:lstStyle/>
        <a:p>
          <a:endParaRPr lang="en-US"/>
        </a:p>
      </dgm:t>
    </dgm:pt>
    <dgm:pt modelId="{A1B74BC1-C5B2-4042-A777-FA02F3305E74}" type="sibTrans" cxnId="{AB0944A2-D5EC-45A4-AAA5-192D36C4EC7E}">
      <dgm:prSet/>
      <dgm:spPr/>
      <dgm:t>
        <a:bodyPr/>
        <a:lstStyle/>
        <a:p>
          <a:endParaRPr lang="en-US"/>
        </a:p>
      </dgm:t>
    </dgm:pt>
    <dgm:pt modelId="{FBEFB8CA-0471-4F88-BA78-F9840BE8A6DC}">
      <dgm:prSet phldrT="[Text]"/>
      <dgm:spPr/>
      <dgm:t>
        <a:bodyPr/>
        <a:lstStyle/>
        <a:p>
          <a:r>
            <a:rPr lang="en-US" dirty="0">
              <a:latin typeface="+mj-lt"/>
            </a:rPr>
            <a:t>Switching between the products will not reduce efficacy or increase toxicity</a:t>
          </a:r>
        </a:p>
      </dgm:t>
    </dgm:pt>
    <dgm:pt modelId="{E542319B-2D0B-45C7-9B04-7A4E172D30C4}" type="parTrans" cxnId="{4FCDC56F-ED66-44B5-AE2F-951B79C57620}">
      <dgm:prSet/>
      <dgm:spPr/>
      <dgm:t>
        <a:bodyPr/>
        <a:lstStyle/>
        <a:p>
          <a:endParaRPr lang="en-US"/>
        </a:p>
      </dgm:t>
    </dgm:pt>
    <dgm:pt modelId="{6335F3FF-E9F8-4C71-A18C-E8656C5D70CE}" type="sibTrans" cxnId="{4FCDC56F-ED66-44B5-AE2F-951B79C57620}">
      <dgm:prSet/>
      <dgm:spPr/>
      <dgm:t>
        <a:bodyPr/>
        <a:lstStyle/>
        <a:p>
          <a:endParaRPr lang="en-US"/>
        </a:p>
      </dgm:t>
    </dgm:pt>
    <dgm:pt modelId="{B3AB1D37-14BA-4400-9021-1BBA1C720220}">
      <dgm:prSet phldrT="[Text]"/>
      <dgm:spPr/>
      <dgm:t>
        <a:bodyPr/>
        <a:lstStyle/>
        <a:p>
          <a:r>
            <a:rPr lang="en-US" dirty="0">
              <a:latin typeface="+mj-lt"/>
            </a:rPr>
            <a:t>May be substituted for the reference product without direct involvement of the provider</a:t>
          </a:r>
        </a:p>
      </dgm:t>
    </dgm:pt>
    <dgm:pt modelId="{650AF6E4-322C-4065-9EAF-68D7D77A5C5F}" type="parTrans" cxnId="{8BAA00CF-14B6-4E51-96FD-9F806FD8054C}">
      <dgm:prSet/>
      <dgm:spPr/>
      <dgm:t>
        <a:bodyPr/>
        <a:lstStyle/>
        <a:p>
          <a:endParaRPr lang="en-US"/>
        </a:p>
      </dgm:t>
    </dgm:pt>
    <dgm:pt modelId="{4FE4CEBA-0640-4E22-B5DF-03BF168AC82C}" type="sibTrans" cxnId="{8BAA00CF-14B6-4E51-96FD-9F806FD8054C}">
      <dgm:prSet/>
      <dgm:spPr/>
      <dgm:t>
        <a:bodyPr/>
        <a:lstStyle/>
        <a:p>
          <a:endParaRPr lang="en-US"/>
        </a:p>
      </dgm:t>
    </dgm:pt>
    <dgm:pt modelId="{6BECFAB6-B8DF-4733-A1D1-C60CD7136B13}" type="pres">
      <dgm:prSet presAssocID="{F31483AD-14DA-4F21-8579-8D8B9337265C}" presName="Name0" presStyleCnt="0">
        <dgm:presLayoutVars>
          <dgm:chMax val="7"/>
          <dgm:chPref val="7"/>
          <dgm:dir/>
        </dgm:presLayoutVars>
      </dgm:prSet>
      <dgm:spPr/>
    </dgm:pt>
    <dgm:pt modelId="{E84B8DBA-AFF0-440F-94C6-40130D21BCC4}" type="pres">
      <dgm:prSet presAssocID="{F31483AD-14DA-4F21-8579-8D8B9337265C}" presName="Name1" presStyleCnt="0"/>
      <dgm:spPr/>
    </dgm:pt>
    <dgm:pt modelId="{CE722035-E51E-4B31-AEB9-40A865495184}" type="pres">
      <dgm:prSet presAssocID="{F31483AD-14DA-4F21-8579-8D8B9337265C}" presName="cycle" presStyleCnt="0"/>
      <dgm:spPr/>
    </dgm:pt>
    <dgm:pt modelId="{2743A735-F522-4BFE-8680-7BD3A94E7B44}" type="pres">
      <dgm:prSet presAssocID="{F31483AD-14DA-4F21-8579-8D8B9337265C}" presName="srcNode" presStyleLbl="node1" presStyleIdx="0" presStyleCnt="4"/>
      <dgm:spPr/>
    </dgm:pt>
    <dgm:pt modelId="{08D6EB86-71D3-4B41-8952-34DF4DE80D57}" type="pres">
      <dgm:prSet presAssocID="{F31483AD-14DA-4F21-8579-8D8B9337265C}" presName="conn" presStyleLbl="parChTrans1D2" presStyleIdx="0" presStyleCnt="1"/>
      <dgm:spPr/>
    </dgm:pt>
    <dgm:pt modelId="{54D63CCC-BC31-4A98-8F6D-395505E60E11}" type="pres">
      <dgm:prSet presAssocID="{F31483AD-14DA-4F21-8579-8D8B9337265C}" presName="extraNode" presStyleLbl="node1" presStyleIdx="0" presStyleCnt="4"/>
      <dgm:spPr/>
    </dgm:pt>
    <dgm:pt modelId="{1144A702-8085-466E-B038-BE3C9E13148B}" type="pres">
      <dgm:prSet presAssocID="{F31483AD-14DA-4F21-8579-8D8B9337265C}" presName="dstNode" presStyleLbl="node1" presStyleIdx="0" presStyleCnt="4"/>
      <dgm:spPr/>
    </dgm:pt>
    <dgm:pt modelId="{B6102EC3-780B-45CB-824A-81EC718CA524}" type="pres">
      <dgm:prSet presAssocID="{7D8350C0-2B2A-4596-B842-3E34594C5F0B}" presName="text_1" presStyleLbl="node1" presStyleIdx="0" presStyleCnt="4">
        <dgm:presLayoutVars>
          <dgm:bulletEnabled val="1"/>
        </dgm:presLayoutVars>
      </dgm:prSet>
      <dgm:spPr/>
    </dgm:pt>
    <dgm:pt modelId="{A585EBD8-A23A-43B3-88F8-576F676196F1}" type="pres">
      <dgm:prSet presAssocID="{7D8350C0-2B2A-4596-B842-3E34594C5F0B}" presName="accent_1" presStyleCnt="0"/>
      <dgm:spPr/>
    </dgm:pt>
    <dgm:pt modelId="{D2AC0639-C771-4F83-A0CC-6A5B8F9383D0}" type="pres">
      <dgm:prSet presAssocID="{7D8350C0-2B2A-4596-B842-3E34594C5F0B}" presName="accentRepeatNode" presStyleLbl="solidFgAcc1" presStyleIdx="0" presStyleCnt="4"/>
      <dgm:spPr/>
    </dgm:pt>
    <dgm:pt modelId="{D901515D-0AD0-4643-A8D3-24A9F0D148C5}" type="pres">
      <dgm:prSet presAssocID="{B3AB1D37-14BA-4400-9021-1BBA1C720220}" presName="text_2" presStyleLbl="node1" presStyleIdx="1" presStyleCnt="4">
        <dgm:presLayoutVars>
          <dgm:bulletEnabled val="1"/>
        </dgm:presLayoutVars>
      </dgm:prSet>
      <dgm:spPr/>
    </dgm:pt>
    <dgm:pt modelId="{C3CC7124-AB81-46B1-984D-F72BB33AF34C}" type="pres">
      <dgm:prSet presAssocID="{B3AB1D37-14BA-4400-9021-1BBA1C720220}" presName="accent_2" presStyleCnt="0"/>
      <dgm:spPr/>
    </dgm:pt>
    <dgm:pt modelId="{2FDCCC19-472C-4AFE-94F6-52A70E17A281}" type="pres">
      <dgm:prSet presAssocID="{B3AB1D37-14BA-4400-9021-1BBA1C720220}" presName="accentRepeatNode" presStyleLbl="solidFgAcc1" presStyleIdx="1" presStyleCnt="4"/>
      <dgm:spPr/>
    </dgm:pt>
    <dgm:pt modelId="{E58AF68B-9059-4951-82A2-BD0F15CEA5D8}" type="pres">
      <dgm:prSet presAssocID="{E0A32312-415C-4EF4-8756-B1BC16B845A9}" presName="text_3" presStyleLbl="node1" presStyleIdx="2" presStyleCnt="4">
        <dgm:presLayoutVars>
          <dgm:bulletEnabled val="1"/>
        </dgm:presLayoutVars>
      </dgm:prSet>
      <dgm:spPr/>
    </dgm:pt>
    <dgm:pt modelId="{1AC55198-17C3-419A-AE68-5B36C4336ACE}" type="pres">
      <dgm:prSet presAssocID="{E0A32312-415C-4EF4-8756-B1BC16B845A9}" presName="accent_3" presStyleCnt="0"/>
      <dgm:spPr/>
    </dgm:pt>
    <dgm:pt modelId="{63F01950-0B11-4BA4-A437-5585DD1E7118}" type="pres">
      <dgm:prSet presAssocID="{E0A32312-415C-4EF4-8756-B1BC16B845A9}" presName="accentRepeatNode" presStyleLbl="solidFgAcc1" presStyleIdx="2" presStyleCnt="4"/>
      <dgm:spPr/>
    </dgm:pt>
    <dgm:pt modelId="{F96B0B07-7865-4BA0-A7B0-9F47C7B6BCDF}" type="pres">
      <dgm:prSet presAssocID="{FBEFB8CA-0471-4F88-BA78-F9840BE8A6DC}" presName="text_4" presStyleLbl="node1" presStyleIdx="3" presStyleCnt="4">
        <dgm:presLayoutVars>
          <dgm:bulletEnabled val="1"/>
        </dgm:presLayoutVars>
      </dgm:prSet>
      <dgm:spPr/>
    </dgm:pt>
    <dgm:pt modelId="{CDDEE6FA-3BBC-4C57-8840-576776BF42A9}" type="pres">
      <dgm:prSet presAssocID="{FBEFB8CA-0471-4F88-BA78-F9840BE8A6DC}" presName="accent_4" presStyleCnt="0"/>
      <dgm:spPr/>
    </dgm:pt>
    <dgm:pt modelId="{8263E6C3-C40D-4225-9973-A4EDEB12EDC1}" type="pres">
      <dgm:prSet presAssocID="{FBEFB8CA-0471-4F88-BA78-F9840BE8A6DC}" presName="accentRepeatNode" presStyleLbl="solidFgAcc1" presStyleIdx="3" presStyleCnt="4"/>
      <dgm:spPr/>
    </dgm:pt>
  </dgm:ptLst>
  <dgm:cxnLst>
    <dgm:cxn modelId="{BFC45B27-394B-4267-9501-A81FD36C9EDF}" type="presOf" srcId="{E0A32312-415C-4EF4-8756-B1BC16B845A9}" destId="{E58AF68B-9059-4951-82A2-BD0F15CEA5D8}" srcOrd="0" destOrd="0" presId="urn:microsoft.com/office/officeart/2008/layout/VerticalCurvedList"/>
    <dgm:cxn modelId="{4F15F337-5201-4F25-B8AE-AFCC2093FD72}" type="presOf" srcId="{FBEFB8CA-0471-4F88-BA78-F9840BE8A6DC}" destId="{F96B0B07-7865-4BA0-A7B0-9F47C7B6BCDF}" srcOrd="0" destOrd="0" presId="urn:microsoft.com/office/officeart/2008/layout/VerticalCurvedList"/>
    <dgm:cxn modelId="{9AA7F13A-D676-4BF8-B458-B08465FF0A3F}" type="presOf" srcId="{7D8350C0-2B2A-4596-B842-3E34594C5F0B}" destId="{B6102EC3-780B-45CB-824A-81EC718CA524}" srcOrd="0" destOrd="0" presId="urn:microsoft.com/office/officeart/2008/layout/VerticalCurvedList"/>
    <dgm:cxn modelId="{E5212B5C-ED13-4ECC-AB1B-955D1CF00C4A}" srcId="{F31483AD-14DA-4F21-8579-8D8B9337265C}" destId="{7D8350C0-2B2A-4596-B842-3E34594C5F0B}" srcOrd="0" destOrd="0" parTransId="{F9A6A6A4-7F0E-4637-B539-8DF9896D58A9}" sibTransId="{404FF049-DC59-47BF-ACAE-191B0E69BB8E}"/>
    <dgm:cxn modelId="{4FCDC56F-ED66-44B5-AE2F-951B79C57620}" srcId="{F31483AD-14DA-4F21-8579-8D8B9337265C}" destId="{FBEFB8CA-0471-4F88-BA78-F9840BE8A6DC}" srcOrd="3" destOrd="0" parTransId="{E542319B-2D0B-45C7-9B04-7A4E172D30C4}" sibTransId="{6335F3FF-E9F8-4C71-A18C-E8656C5D70CE}"/>
    <dgm:cxn modelId="{AB0944A2-D5EC-45A4-AAA5-192D36C4EC7E}" srcId="{F31483AD-14DA-4F21-8579-8D8B9337265C}" destId="{E0A32312-415C-4EF4-8756-B1BC16B845A9}" srcOrd="2" destOrd="0" parTransId="{E1334D9C-0939-4F25-B851-DDEF8409AFF7}" sibTransId="{A1B74BC1-C5B2-4042-A777-FA02F3305E74}"/>
    <dgm:cxn modelId="{6D2150AF-ACE8-4A5C-8CEF-3ED24584DD84}" type="presOf" srcId="{B3AB1D37-14BA-4400-9021-1BBA1C720220}" destId="{D901515D-0AD0-4643-A8D3-24A9F0D148C5}" srcOrd="0" destOrd="0" presId="urn:microsoft.com/office/officeart/2008/layout/VerticalCurvedList"/>
    <dgm:cxn modelId="{B99D8EC5-2718-46DC-B67A-F71EA6DF4ABE}" type="presOf" srcId="{F31483AD-14DA-4F21-8579-8D8B9337265C}" destId="{6BECFAB6-B8DF-4733-A1D1-C60CD7136B13}" srcOrd="0" destOrd="0" presId="urn:microsoft.com/office/officeart/2008/layout/VerticalCurvedList"/>
    <dgm:cxn modelId="{8BAA00CF-14B6-4E51-96FD-9F806FD8054C}" srcId="{F31483AD-14DA-4F21-8579-8D8B9337265C}" destId="{B3AB1D37-14BA-4400-9021-1BBA1C720220}" srcOrd="1" destOrd="0" parTransId="{650AF6E4-322C-4065-9EAF-68D7D77A5C5F}" sibTransId="{4FE4CEBA-0640-4E22-B5DF-03BF168AC82C}"/>
    <dgm:cxn modelId="{9E7C9CD0-466E-48BE-BF3A-2737C1FE071F}" type="presOf" srcId="{404FF049-DC59-47BF-ACAE-191B0E69BB8E}" destId="{08D6EB86-71D3-4B41-8952-34DF4DE80D57}" srcOrd="0" destOrd="0" presId="urn:microsoft.com/office/officeart/2008/layout/VerticalCurvedList"/>
    <dgm:cxn modelId="{E72FCA8B-8743-415B-91F5-83D45925B79B}" type="presParOf" srcId="{6BECFAB6-B8DF-4733-A1D1-C60CD7136B13}" destId="{E84B8DBA-AFF0-440F-94C6-40130D21BCC4}" srcOrd="0" destOrd="0" presId="urn:microsoft.com/office/officeart/2008/layout/VerticalCurvedList"/>
    <dgm:cxn modelId="{89712F73-7A86-4F7C-B83B-9D94C6BD9C24}" type="presParOf" srcId="{E84B8DBA-AFF0-440F-94C6-40130D21BCC4}" destId="{CE722035-E51E-4B31-AEB9-40A865495184}" srcOrd="0" destOrd="0" presId="urn:microsoft.com/office/officeart/2008/layout/VerticalCurvedList"/>
    <dgm:cxn modelId="{06D3D2FF-07FE-4991-8B44-6EE96469C447}" type="presParOf" srcId="{CE722035-E51E-4B31-AEB9-40A865495184}" destId="{2743A735-F522-4BFE-8680-7BD3A94E7B44}" srcOrd="0" destOrd="0" presId="urn:microsoft.com/office/officeart/2008/layout/VerticalCurvedList"/>
    <dgm:cxn modelId="{C04D21AA-81C4-4149-B4C7-C623B66A82C9}" type="presParOf" srcId="{CE722035-E51E-4B31-AEB9-40A865495184}" destId="{08D6EB86-71D3-4B41-8952-34DF4DE80D57}" srcOrd="1" destOrd="0" presId="urn:microsoft.com/office/officeart/2008/layout/VerticalCurvedList"/>
    <dgm:cxn modelId="{19982E1D-5216-434C-94B8-539568C3B644}" type="presParOf" srcId="{CE722035-E51E-4B31-AEB9-40A865495184}" destId="{54D63CCC-BC31-4A98-8F6D-395505E60E11}" srcOrd="2" destOrd="0" presId="urn:microsoft.com/office/officeart/2008/layout/VerticalCurvedList"/>
    <dgm:cxn modelId="{C7286C98-396C-4A08-A64B-9DB8DCE1B24E}" type="presParOf" srcId="{CE722035-E51E-4B31-AEB9-40A865495184}" destId="{1144A702-8085-466E-B038-BE3C9E13148B}" srcOrd="3" destOrd="0" presId="urn:microsoft.com/office/officeart/2008/layout/VerticalCurvedList"/>
    <dgm:cxn modelId="{12FBCA3E-FD3F-4E7A-97E4-2B0C32CD762E}" type="presParOf" srcId="{E84B8DBA-AFF0-440F-94C6-40130D21BCC4}" destId="{B6102EC3-780B-45CB-824A-81EC718CA524}" srcOrd="1" destOrd="0" presId="urn:microsoft.com/office/officeart/2008/layout/VerticalCurvedList"/>
    <dgm:cxn modelId="{94953E56-8862-4BE0-915E-2BE83970E7FD}" type="presParOf" srcId="{E84B8DBA-AFF0-440F-94C6-40130D21BCC4}" destId="{A585EBD8-A23A-43B3-88F8-576F676196F1}" srcOrd="2" destOrd="0" presId="urn:microsoft.com/office/officeart/2008/layout/VerticalCurvedList"/>
    <dgm:cxn modelId="{D1448A1A-2CC8-4E86-9D9B-591391277D3C}" type="presParOf" srcId="{A585EBD8-A23A-43B3-88F8-576F676196F1}" destId="{D2AC0639-C771-4F83-A0CC-6A5B8F9383D0}" srcOrd="0" destOrd="0" presId="urn:microsoft.com/office/officeart/2008/layout/VerticalCurvedList"/>
    <dgm:cxn modelId="{D57D19B3-FADA-4FE6-AE77-A0F17894442B}" type="presParOf" srcId="{E84B8DBA-AFF0-440F-94C6-40130D21BCC4}" destId="{D901515D-0AD0-4643-A8D3-24A9F0D148C5}" srcOrd="3" destOrd="0" presId="urn:microsoft.com/office/officeart/2008/layout/VerticalCurvedList"/>
    <dgm:cxn modelId="{6A41FA4C-AD70-43C4-B279-288C28C9C1BE}" type="presParOf" srcId="{E84B8DBA-AFF0-440F-94C6-40130D21BCC4}" destId="{C3CC7124-AB81-46B1-984D-F72BB33AF34C}" srcOrd="4" destOrd="0" presId="urn:microsoft.com/office/officeart/2008/layout/VerticalCurvedList"/>
    <dgm:cxn modelId="{A0FD3949-2BF7-4DC9-B392-7D04C4916FA0}" type="presParOf" srcId="{C3CC7124-AB81-46B1-984D-F72BB33AF34C}" destId="{2FDCCC19-472C-4AFE-94F6-52A70E17A281}" srcOrd="0" destOrd="0" presId="urn:microsoft.com/office/officeart/2008/layout/VerticalCurvedList"/>
    <dgm:cxn modelId="{326DF9E7-DCA4-40D3-AD2B-2CE85B167ABC}" type="presParOf" srcId="{E84B8DBA-AFF0-440F-94C6-40130D21BCC4}" destId="{E58AF68B-9059-4951-82A2-BD0F15CEA5D8}" srcOrd="5" destOrd="0" presId="urn:microsoft.com/office/officeart/2008/layout/VerticalCurvedList"/>
    <dgm:cxn modelId="{F3EE92D5-6642-4635-81BD-B5F465F994C0}" type="presParOf" srcId="{E84B8DBA-AFF0-440F-94C6-40130D21BCC4}" destId="{1AC55198-17C3-419A-AE68-5B36C4336ACE}" srcOrd="6" destOrd="0" presId="urn:microsoft.com/office/officeart/2008/layout/VerticalCurvedList"/>
    <dgm:cxn modelId="{B3B339A1-0C5A-48A5-B84E-86F49C9D6A88}" type="presParOf" srcId="{1AC55198-17C3-419A-AE68-5B36C4336ACE}" destId="{63F01950-0B11-4BA4-A437-5585DD1E7118}" srcOrd="0" destOrd="0" presId="urn:microsoft.com/office/officeart/2008/layout/VerticalCurvedList"/>
    <dgm:cxn modelId="{29CD628B-D01F-4398-841B-D8D7CF91476E}" type="presParOf" srcId="{E84B8DBA-AFF0-440F-94C6-40130D21BCC4}" destId="{F96B0B07-7865-4BA0-A7B0-9F47C7B6BCDF}" srcOrd="7" destOrd="0" presId="urn:microsoft.com/office/officeart/2008/layout/VerticalCurvedList"/>
    <dgm:cxn modelId="{8AA388DB-78B0-455F-9245-2B1C3F987ACE}" type="presParOf" srcId="{E84B8DBA-AFF0-440F-94C6-40130D21BCC4}" destId="{CDDEE6FA-3BBC-4C57-8840-576776BF42A9}" srcOrd="8" destOrd="0" presId="urn:microsoft.com/office/officeart/2008/layout/VerticalCurvedList"/>
    <dgm:cxn modelId="{693B83D4-E9C4-414E-B4E1-B0ABB92FC38D}" type="presParOf" srcId="{CDDEE6FA-3BBC-4C57-8840-576776BF42A9}" destId="{8263E6C3-C40D-4225-9973-A4EDEB12ED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B98F1D-3F99-471E-8ECC-DEE34C9BBB8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2C01B904-FE1A-4B22-B316-6FCDBC406233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Reference Product Role</a:t>
          </a:r>
        </a:p>
      </dgm:t>
    </dgm:pt>
    <dgm:pt modelId="{E2F21E07-1BE0-4671-B9AA-BBA5A777C754}" type="parTrans" cxnId="{274A7681-D5EC-4372-8F07-4B890A66F0A5}">
      <dgm:prSet/>
      <dgm:spPr/>
      <dgm:t>
        <a:bodyPr/>
        <a:lstStyle/>
        <a:p>
          <a:endParaRPr lang="en-US"/>
        </a:p>
      </dgm:t>
    </dgm:pt>
    <dgm:pt modelId="{5F57DD57-03F0-4CA8-850C-EB29F4C0594A}" type="sibTrans" cxnId="{274A7681-D5EC-4372-8F07-4B890A66F0A5}">
      <dgm:prSet/>
      <dgm:spPr/>
      <dgm:t>
        <a:bodyPr/>
        <a:lstStyle/>
        <a:p>
          <a:endParaRPr lang="en-US"/>
        </a:p>
      </dgm:t>
    </dgm:pt>
    <dgm:pt modelId="{99CEFC46-8E8B-43AF-8FBD-1246D1831A01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Biosimilar Selection</a:t>
          </a:r>
        </a:p>
      </dgm:t>
    </dgm:pt>
    <dgm:pt modelId="{257F74DC-7B4F-417B-9589-1EF1720EE42E}" type="parTrans" cxnId="{90739B2C-C646-4AFD-89E1-5CBC03517850}">
      <dgm:prSet/>
      <dgm:spPr/>
      <dgm:t>
        <a:bodyPr/>
        <a:lstStyle/>
        <a:p>
          <a:endParaRPr lang="en-US"/>
        </a:p>
      </dgm:t>
    </dgm:pt>
    <dgm:pt modelId="{8BF8F62B-0327-4E18-9BA0-03B158D05578}" type="sibTrans" cxnId="{90739B2C-C646-4AFD-89E1-5CBC03517850}">
      <dgm:prSet/>
      <dgm:spPr/>
      <dgm:t>
        <a:bodyPr/>
        <a:lstStyle/>
        <a:p>
          <a:endParaRPr lang="en-US"/>
        </a:p>
      </dgm:t>
    </dgm:pt>
    <dgm:pt modelId="{45FCE4F0-A2EE-495C-BCEF-3513E3420A73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Biosimilar Buy-In</a:t>
          </a:r>
        </a:p>
      </dgm:t>
    </dgm:pt>
    <dgm:pt modelId="{53E1A413-1363-471F-A5B3-529DA287FE54}" type="parTrans" cxnId="{A1875EC7-A3FC-4F83-BB47-988D35C92A23}">
      <dgm:prSet/>
      <dgm:spPr/>
      <dgm:t>
        <a:bodyPr/>
        <a:lstStyle/>
        <a:p>
          <a:endParaRPr lang="en-US"/>
        </a:p>
      </dgm:t>
    </dgm:pt>
    <dgm:pt modelId="{3D0CFECE-4E2E-414A-ADC5-038848721DAF}" type="sibTrans" cxnId="{A1875EC7-A3FC-4F83-BB47-988D35C92A23}">
      <dgm:prSet/>
      <dgm:spPr/>
      <dgm:t>
        <a:bodyPr/>
        <a:lstStyle/>
        <a:p>
          <a:endParaRPr lang="en-US"/>
        </a:p>
      </dgm:t>
    </dgm:pt>
    <dgm:pt modelId="{4B3B62F9-BB7A-444C-A38A-9A63965E52E5}" type="pres">
      <dgm:prSet presAssocID="{6AB98F1D-3F99-471E-8ECC-DEE34C9BBB85}" presName="Name0" presStyleCnt="0">
        <dgm:presLayoutVars>
          <dgm:chMax val="7"/>
          <dgm:chPref val="7"/>
          <dgm:dir/>
        </dgm:presLayoutVars>
      </dgm:prSet>
      <dgm:spPr/>
    </dgm:pt>
    <dgm:pt modelId="{FA0D9EAE-00D9-4D03-89F2-110F4412E0C5}" type="pres">
      <dgm:prSet presAssocID="{6AB98F1D-3F99-471E-8ECC-DEE34C9BBB85}" presName="Name1" presStyleCnt="0"/>
      <dgm:spPr/>
    </dgm:pt>
    <dgm:pt modelId="{DE05D577-2D14-408D-BCCC-36AF60DB5B23}" type="pres">
      <dgm:prSet presAssocID="{6AB98F1D-3F99-471E-8ECC-DEE34C9BBB85}" presName="cycle" presStyleCnt="0"/>
      <dgm:spPr/>
    </dgm:pt>
    <dgm:pt modelId="{67F619AD-3B2E-4907-8893-59B06C470F6E}" type="pres">
      <dgm:prSet presAssocID="{6AB98F1D-3F99-471E-8ECC-DEE34C9BBB85}" presName="srcNode" presStyleLbl="node1" presStyleIdx="0" presStyleCnt="3"/>
      <dgm:spPr/>
    </dgm:pt>
    <dgm:pt modelId="{3A50EA86-72CA-4937-B693-B55D19D836CF}" type="pres">
      <dgm:prSet presAssocID="{6AB98F1D-3F99-471E-8ECC-DEE34C9BBB85}" presName="conn" presStyleLbl="parChTrans1D2" presStyleIdx="0" presStyleCnt="1"/>
      <dgm:spPr/>
    </dgm:pt>
    <dgm:pt modelId="{6D8224E3-B6C8-4107-8566-A6970E2A342A}" type="pres">
      <dgm:prSet presAssocID="{6AB98F1D-3F99-471E-8ECC-DEE34C9BBB85}" presName="extraNode" presStyleLbl="node1" presStyleIdx="0" presStyleCnt="3"/>
      <dgm:spPr/>
    </dgm:pt>
    <dgm:pt modelId="{9F0C1B00-122E-40CA-ABB1-B2A89951A6FF}" type="pres">
      <dgm:prSet presAssocID="{6AB98F1D-3F99-471E-8ECC-DEE34C9BBB85}" presName="dstNode" presStyleLbl="node1" presStyleIdx="0" presStyleCnt="3"/>
      <dgm:spPr/>
    </dgm:pt>
    <dgm:pt modelId="{D1A0F12C-4FD3-4F59-B768-E1DDC51C61B9}" type="pres">
      <dgm:prSet presAssocID="{2C01B904-FE1A-4B22-B316-6FCDBC406233}" presName="text_1" presStyleLbl="node1" presStyleIdx="0" presStyleCnt="3">
        <dgm:presLayoutVars>
          <dgm:bulletEnabled val="1"/>
        </dgm:presLayoutVars>
      </dgm:prSet>
      <dgm:spPr/>
    </dgm:pt>
    <dgm:pt modelId="{9AD054C7-4F29-48B5-A060-C9667A211EB4}" type="pres">
      <dgm:prSet presAssocID="{2C01B904-FE1A-4B22-B316-6FCDBC406233}" presName="accent_1" presStyleCnt="0"/>
      <dgm:spPr/>
    </dgm:pt>
    <dgm:pt modelId="{5B6A63DD-8531-4FD9-9A11-74FF2FC6ABA5}" type="pres">
      <dgm:prSet presAssocID="{2C01B904-FE1A-4B22-B316-6FCDBC406233}" presName="accentRepeatNode" presStyleLbl="solidFgAcc1" presStyleIdx="0" presStyleCnt="3"/>
      <dgm:spPr/>
    </dgm:pt>
    <dgm:pt modelId="{CF6583C6-B3BF-4BF0-9F00-06C031CEBFF7}" type="pres">
      <dgm:prSet presAssocID="{99CEFC46-8E8B-43AF-8FBD-1246D1831A01}" presName="text_2" presStyleLbl="node1" presStyleIdx="1" presStyleCnt="3">
        <dgm:presLayoutVars>
          <dgm:bulletEnabled val="1"/>
        </dgm:presLayoutVars>
      </dgm:prSet>
      <dgm:spPr/>
    </dgm:pt>
    <dgm:pt modelId="{A1961729-B2ED-4A66-BA97-E5B4DB13B354}" type="pres">
      <dgm:prSet presAssocID="{99CEFC46-8E8B-43AF-8FBD-1246D1831A01}" presName="accent_2" presStyleCnt="0"/>
      <dgm:spPr/>
    </dgm:pt>
    <dgm:pt modelId="{EFF6471F-7B11-4FF9-9243-16995DA80CA6}" type="pres">
      <dgm:prSet presAssocID="{99CEFC46-8E8B-43AF-8FBD-1246D1831A01}" presName="accentRepeatNode" presStyleLbl="solidFgAcc1" presStyleIdx="1" presStyleCnt="3"/>
      <dgm:spPr/>
    </dgm:pt>
    <dgm:pt modelId="{BA5153DC-1CBD-451C-9F8E-470D727AF6B8}" type="pres">
      <dgm:prSet presAssocID="{45FCE4F0-A2EE-495C-BCEF-3513E3420A73}" presName="text_3" presStyleLbl="node1" presStyleIdx="2" presStyleCnt="3">
        <dgm:presLayoutVars>
          <dgm:bulletEnabled val="1"/>
        </dgm:presLayoutVars>
      </dgm:prSet>
      <dgm:spPr/>
    </dgm:pt>
    <dgm:pt modelId="{F07B704E-33EF-4FFB-9DC5-5AEABE530688}" type="pres">
      <dgm:prSet presAssocID="{45FCE4F0-A2EE-495C-BCEF-3513E3420A73}" presName="accent_3" presStyleCnt="0"/>
      <dgm:spPr/>
    </dgm:pt>
    <dgm:pt modelId="{3A9152FF-86E0-49BA-8301-268AE677A360}" type="pres">
      <dgm:prSet presAssocID="{45FCE4F0-A2EE-495C-BCEF-3513E3420A73}" presName="accentRepeatNode" presStyleLbl="solidFgAcc1" presStyleIdx="2" presStyleCnt="3"/>
      <dgm:spPr/>
    </dgm:pt>
  </dgm:ptLst>
  <dgm:cxnLst>
    <dgm:cxn modelId="{90739B2C-C646-4AFD-89E1-5CBC03517850}" srcId="{6AB98F1D-3F99-471E-8ECC-DEE34C9BBB85}" destId="{99CEFC46-8E8B-43AF-8FBD-1246D1831A01}" srcOrd="1" destOrd="0" parTransId="{257F74DC-7B4F-417B-9589-1EF1720EE42E}" sibTransId="{8BF8F62B-0327-4E18-9BA0-03B158D05578}"/>
    <dgm:cxn modelId="{274A7681-D5EC-4372-8F07-4B890A66F0A5}" srcId="{6AB98F1D-3F99-471E-8ECC-DEE34C9BBB85}" destId="{2C01B904-FE1A-4B22-B316-6FCDBC406233}" srcOrd="0" destOrd="0" parTransId="{E2F21E07-1BE0-4671-B9AA-BBA5A777C754}" sibTransId="{5F57DD57-03F0-4CA8-850C-EB29F4C0594A}"/>
    <dgm:cxn modelId="{A1875EC7-A3FC-4F83-BB47-988D35C92A23}" srcId="{6AB98F1D-3F99-471E-8ECC-DEE34C9BBB85}" destId="{45FCE4F0-A2EE-495C-BCEF-3513E3420A73}" srcOrd="2" destOrd="0" parTransId="{53E1A413-1363-471F-A5B3-529DA287FE54}" sibTransId="{3D0CFECE-4E2E-414A-ADC5-038848721DAF}"/>
    <dgm:cxn modelId="{1AED91D1-BA1D-483F-BBB3-7AAE941E85C4}" type="presOf" srcId="{5F57DD57-03F0-4CA8-850C-EB29F4C0594A}" destId="{3A50EA86-72CA-4937-B693-B55D19D836CF}" srcOrd="0" destOrd="0" presId="urn:microsoft.com/office/officeart/2008/layout/VerticalCurvedList"/>
    <dgm:cxn modelId="{098735DA-E489-4697-8BCA-A9E4013A3874}" type="presOf" srcId="{6AB98F1D-3F99-471E-8ECC-DEE34C9BBB85}" destId="{4B3B62F9-BB7A-444C-A38A-9A63965E52E5}" srcOrd="0" destOrd="0" presId="urn:microsoft.com/office/officeart/2008/layout/VerticalCurvedList"/>
    <dgm:cxn modelId="{6E7788E2-15A0-4492-B3E8-8B801268CBD5}" type="presOf" srcId="{2C01B904-FE1A-4B22-B316-6FCDBC406233}" destId="{D1A0F12C-4FD3-4F59-B768-E1DDC51C61B9}" srcOrd="0" destOrd="0" presId="urn:microsoft.com/office/officeart/2008/layout/VerticalCurvedList"/>
    <dgm:cxn modelId="{9F9B22FB-3136-4A40-A064-DDCCF94E239F}" type="presOf" srcId="{45FCE4F0-A2EE-495C-BCEF-3513E3420A73}" destId="{BA5153DC-1CBD-451C-9F8E-470D727AF6B8}" srcOrd="0" destOrd="0" presId="urn:microsoft.com/office/officeart/2008/layout/VerticalCurvedList"/>
    <dgm:cxn modelId="{617142FF-C317-4F36-92B4-16E3952C7EE1}" type="presOf" srcId="{99CEFC46-8E8B-43AF-8FBD-1246D1831A01}" destId="{CF6583C6-B3BF-4BF0-9F00-06C031CEBFF7}" srcOrd="0" destOrd="0" presId="urn:microsoft.com/office/officeart/2008/layout/VerticalCurvedList"/>
    <dgm:cxn modelId="{E2AC30B8-3DA8-4E70-858D-2C569D0BC4DD}" type="presParOf" srcId="{4B3B62F9-BB7A-444C-A38A-9A63965E52E5}" destId="{FA0D9EAE-00D9-4D03-89F2-110F4412E0C5}" srcOrd="0" destOrd="0" presId="urn:microsoft.com/office/officeart/2008/layout/VerticalCurvedList"/>
    <dgm:cxn modelId="{DF455098-5ECD-41F4-931B-F8773F084535}" type="presParOf" srcId="{FA0D9EAE-00D9-4D03-89F2-110F4412E0C5}" destId="{DE05D577-2D14-408D-BCCC-36AF60DB5B23}" srcOrd="0" destOrd="0" presId="urn:microsoft.com/office/officeart/2008/layout/VerticalCurvedList"/>
    <dgm:cxn modelId="{E16EF36C-5206-41E6-B81B-BF0A16DDF691}" type="presParOf" srcId="{DE05D577-2D14-408D-BCCC-36AF60DB5B23}" destId="{67F619AD-3B2E-4907-8893-59B06C470F6E}" srcOrd="0" destOrd="0" presId="urn:microsoft.com/office/officeart/2008/layout/VerticalCurvedList"/>
    <dgm:cxn modelId="{64C30D08-0B3C-440A-86BF-9D6D841D9259}" type="presParOf" srcId="{DE05D577-2D14-408D-BCCC-36AF60DB5B23}" destId="{3A50EA86-72CA-4937-B693-B55D19D836CF}" srcOrd="1" destOrd="0" presId="urn:microsoft.com/office/officeart/2008/layout/VerticalCurvedList"/>
    <dgm:cxn modelId="{0D2E7BA7-6B68-4E31-9BF2-31F3B3495616}" type="presParOf" srcId="{DE05D577-2D14-408D-BCCC-36AF60DB5B23}" destId="{6D8224E3-B6C8-4107-8566-A6970E2A342A}" srcOrd="2" destOrd="0" presId="urn:microsoft.com/office/officeart/2008/layout/VerticalCurvedList"/>
    <dgm:cxn modelId="{B27F4197-8256-4EBE-BD35-50398ED5BCAF}" type="presParOf" srcId="{DE05D577-2D14-408D-BCCC-36AF60DB5B23}" destId="{9F0C1B00-122E-40CA-ABB1-B2A89951A6FF}" srcOrd="3" destOrd="0" presId="urn:microsoft.com/office/officeart/2008/layout/VerticalCurvedList"/>
    <dgm:cxn modelId="{EE8D828F-B8FB-44C3-A6CF-9A4F0E27F316}" type="presParOf" srcId="{FA0D9EAE-00D9-4D03-89F2-110F4412E0C5}" destId="{D1A0F12C-4FD3-4F59-B768-E1DDC51C61B9}" srcOrd="1" destOrd="0" presId="urn:microsoft.com/office/officeart/2008/layout/VerticalCurvedList"/>
    <dgm:cxn modelId="{3D24DFBD-6AD7-46D5-9A51-436D0D7E14EF}" type="presParOf" srcId="{FA0D9EAE-00D9-4D03-89F2-110F4412E0C5}" destId="{9AD054C7-4F29-48B5-A060-C9667A211EB4}" srcOrd="2" destOrd="0" presId="urn:microsoft.com/office/officeart/2008/layout/VerticalCurvedList"/>
    <dgm:cxn modelId="{79F100FF-0BFF-4FC5-A550-1C03F702C653}" type="presParOf" srcId="{9AD054C7-4F29-48B5-A060-C9667A211EB4}" destId="{5B6A63DD-8531-4FD9-9A11-74FF2FC6ABA5}" srcOrd="0" destOrd="0" presId="urn:microsoft.com/office/officeart/2008/layout/VerticalCurvedList"/>
    <dgm:cxn modelId="{8A01FA23-36A0-4559-89B6-CF9A863AFFEF}" type="presParOf" srcId="{FA0D9EAE-00D9-4D03-89F2-110F4412E0C5}" destId="{CF6583C6-B3BF-4BF0-9F00-06C031CEBFF7}" srcOrd="3" destOrd="0" presId="urn:microsoft.com/office/officeart/2008/layout/VerticalCurvedList"/>
    <dgm:cxn modelId="{760C9A69-14D8-4864-BE74-E6B75142D2C5}" type="presParOf" srcId="{FA0D9EAE-00D9-4D03-89F2-110F4412E0C5}" destId="{A1961729-B2ED-4A66-BA97-E5B4DB13B354}" srcOrd="4" destOrd="0" presId="urn:microsoft.com/office/officeart/2008/layout/VerticalCurvedList"/>
    <dgm:cxn modelId="{3965BF27-2722-49E6-93FB-73087CD4C16B}" type="presParOf" srcId="{A1961729-B2ED-4A66-BA97-E5B4DB13B354}" destId="{EFF6471F-7B11-4FF9-9243-16995DA80CA6}" srcOrd="0" destOrd="0" presId="urn:microsoft.com/office/officeart/2008/layout/VerticalCurvedList"/>
    <dgm:cxn modelId="{A5233328-1C07-417D-AD1B-407ED2BD36F3}" type="presParOf" srcId="{FA0D9EAE-00D9-4D03-89F2-110F4412E0C5}" destId="{BA5153DC-1CBD-451C-9F8E-470D727AF6B8}" srcOrd="5" destOrd="0" presId="urn:microsoft.com/office/officeart/2008/layout/VerticalCurvedList"/>
    <dgm:cxn modelId="{2A4808E3-1E38-4F1E-AB5A-8F754E413237}" type="presParOf" srcId="{FA0D9EAE-00D9-4D03-89F2-110F4412E0C5}" destId="{F07B704E-33EF-4FFB-9DC5-5AEABE530688}" srcOrd="6" destOrd="0" presId="urn:microsoft.com/office/officeart/2008/layout/VerticalCurvedList"/>
    <dgm:cxn modelId="{654574A3-6557-4931-B0EB-F141B8D67637}" type="presParOf" srcId="{F07B704E-33EF-4FFB-9DC5-5AEABE530688}" destId="{3A9152FF-86E0-49BA-8301-268AE677A3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7E7BBC-9C26-4E05-8AE2-F91A00397C6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D9FE1D-3E9E-47D3-8BED-195F8B7AB004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Portfolio Contracting</a:t>
          </a:r>
        </a:p>
      </dgm:t>
    </dgm:pt>
    <dgm:pt modelId="{67AAACB7-6A90-4F34-85F3-77BAA91495A5}" type="parTrans" cxnId="{18CFCA74-DA54-4271-A03B-711FD7C2C557}">
      <dgm:prSet/>
      <dgm:spPr/>
      <dgm:t>
        <a:bodyPr/>
        <a:lstStyle/>
        <a:p>
          <a:endParaRPr lang="en-US"/>
        </a:p>
      </dgm:t>
    </dgm:pt>
    <dgm:pt modelId="{76649B57-2CA4-4043-8C05-D32A4E898B19}" type="sibTrans" cxnId="{18CFCA74-DA54-4271-A03B-711FD7C2C557}">
      <dgm:prSet/>
      <dgm:spPr/>
      <dgm:t>
        <a:bodyPr/>
        <a:lstStyle/>
        <a:p>
          <a:endParaRPr lang="en-US"/>
        </a:p>
      </dgm:t>
    </dgm:pt>
    <dgm:pt modelId="{A45FF646-EB10-4AD1-B36F-6D832223C3F4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Rebates</a:t>
          </a:r>
        </a:p>
      </dgm:t>
    </dgm:pt>
    <dgm:pt modelId="{09E0A93A-C84F-4A16-B6EB-20609946BC76}" type="parTrans" cxnId="{4774ACB6-475A-43DD-B560-F6748130848C}">
      <dgm:prSet/>
      <dgm:spPr/>
      <dgm:t>
        <a:bodyPr/>
        <a:lstStyle/>
        <a:p>
          <a:endParaRPr lang="en-US"/>
        </a:p>
      </dgm:t>
    </dgm:pt>
    <dgm:pt modelId="{2F9F68AE-67D7-403E-B3FF-24E909A5D22E}" type="sibTrans" cxnId="{4774ACB6-475A-43DD-B560-F6748130848C}">
      <dgm:prSet/>
      <dgm:spPr/>
      <dgm:t>
        <a:bodyPr/>
        <a:lstStyle/>
        <a:p>
          <a:endParaRPr lang="en-US"/>
        </a:p>
      </dgm:t>
    </dgm:pt>
    <dgm:pt modelId="{4A95B8D7-CFD9-46DE-A882-520D9A773620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Customer Loyalty </a:t>
          </a:r>
        </a:p>
      </dgm:t>
    </dgm:pt>
    <dgm:pt modelId="{A4B1061A-100E-4975-8895-39F88C99DD1B}" type="parTrans" cxnId="{EA86AD59-B28E-4694-907A-5FF664CF8156}">
      <dgm:prSet/>
      <dgm:spPr/>
      <dgm:t>
        <a:bodyPr/>
        <a:lstStyle/>
        <a:p>
          <a:endParaRPr lang="en-US"/>
        </a:p>
      </dgm:t>
    </dgm:pt>
    <dgm:pt modelId="{2627CC6D-150C-4595-A3E9-3936AA447A9B}" type="sibTrans" cxnId="{EA86AD59-B28E-4694-907A-5FF664CF8156}">
      <dgm:prSet/>
      <dgm:spPr/>
      <dgm:t>
        <a:bodyPr/>
        <a:lstStyle/>
        <a:p>
          <a:endParaRPr lang="en-US"/>
        </a:p>
      </dgm:t>
    </dgm:pt>
    <dgm:pt modelId="{AFE1DFFE-09A9-4069-AA73-2C8276F0241B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Patent Pursuits</a:t>
          </a:r>
        </a:p>
      </dgm:t>
    </dgm:pt>
    <dgm:pt modelId="{DEA7F7BD-44A7-4D46-BA0B-7E0AE8AF598A}" type="parTrans" cxnId="{BC36F740-798D-416A-AE62-FC16D840FACD}">
      <dgm:prSet/>
      <dgm:spPr/>
      <dgm:t>
        <a:bodyPr/>
        <a:lstStyle/>
        <a:p>
          <a:endParaRPr lang="en-US"/>
        </a:p>
      </dgm:t>
    </dgm:pt>
    <dgm:pt modelId="{D315C326-60CF-4A05-995C-25C6754E1350}" type="sibTrans" cxnId="{BC36F740-798D-416A-AE62-FC16D840FACD}">
      <dgm:prSet/>
      <dgm:spPr/>
      <dgm:t>
        <a:bodyPr/>
        <a:lstStyle/>
        <a:p>
          <a:endParaRPr lang="en-US"/>
        </a:p>
      </dgm:t>
    </dgm:pt>
    <dgm:pt modelId="{62236FC2-9363-4D03-9D8F-05E504F98687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Supply Chain Differentiation</a:t>
          </a:r>
        </a:p>
      </dgm:t>
    </dgm:pt>
    <dgm:pt modelId="{34D05D5F-3FEC-44A1-A8F9-A6DE12B78C46}" type="parTrans" cxnId="{BB6E50F0-DBA4-4635-B45A-09987A04D4B1}">
      <dgm:prSet/>
      <dgm:spPr/>
      <dgm:t>
        <a:bodyPr/>
        <a:lstStyle/>
        <a:p>
          <a:endParaRPr lang="en-US"/>
        </a:p>
      </dgm:t>
    </dgm:pt>
    <dgm:pt modelId="{1BA5233C-17B3-4236-BF2F-6DF4C7E59A7E}" type="sibTrans" cxnId="{BB6E50F0-DBA4-4635-B45A-09987A04D4B1}">
      <dgm:prSet/>
      <dgm:spPr/>
      <dgm:t>
        <a:bodyPr/>
        <a:lstStyle/>
        <a:p>
          <a:endParaRPr lang="en-US"/>
        </a:p>
      </dgm:t>
    </dgm:pt>
    <dgm:pt modelId="{1DCB443D-391D-4B16-893B-FA6C2C084680}" type="pres">
      <dgm:prSet presAssocID="{7E7E7BBC-9C26-4E05-8AE2-F91A00397C62}" presName="cycle" presStyleCnt="0">
        <dgm:presLayoutVars>
          <dgm:dir/>
          <dgm:resizeHandles val="exact"/>
        </dgm:presLayoutVars>
      </dgm:prSet>
      <dgm:spPr/>
    </dgm:pt>
    <dgm:pt modelId="{E7BC98BA-D70C-417D-ADB8-BD1A44753669}" type="pres">
      <dgm:prSet presAssocID="{AFE1DFFE-09A9-4069-AA73-2C8276F0241B}" presName="node" presStyleLbl="node1" presStyleIdx="0" presStyleCnt="5" custScaleX="121000" custScaleY="121000">
        <dgm:presLayoutVars>
          <dgm:bulletEnabled val="1"/>
        </dgm:presLayoutVars>
      </dgm:prSet>
      <dgm:spPr/>
    </dgm:pt>
    <dgm:pt modelId="{BC52318A-DEF7-44E1-88A2-872257E41D7B}" type="pres">
      <dgm:prSet presAssocID="{AFE1DFFE-09A9-4069-AA73-2C8276F0241B}" presName="spNode" presStyleCnt="0"/>
      <dgm:spPr/>
    </dgm:pt>
    <dgm:pt modelId="{C50CC08E-9B52-4AC9-A754-F0F62F788A7A}" type="pres">
      <dgm:prSet presAssocID="{D315C326-60CF-4A05-995C-25C6754E1350}" presName="sibTrans" presStyleLbl="sibTrans1D1" presStyleIdx="0" presStyleCnt="5"/>
      <dgm:spPr/>
    </dgm:pt>
    <dgm:pt modelId="{19727767-1722-4AD3-8D48-7D5969C4EBCD}" type="pres">
      <dgm:prSet presAssocID="{62236FC2-9363-4D03-9D8F-05E504F98687}" presName="node" presStyleLbl="node1" presStyleIdx="1" presStyleCnt="5" custScaleX="121000" custScaleY="121000">
        <dgm:presLayoutVars>
          <dgm:bulletEnabled val="1"/>
        </dgm:presLayoutVars>
      </dgm:prSet>
      <dgm:spPr/>
    </dgm:pt>
    <dgm:pt modelId="{AC42326C-9F58-41DA-B878-6F34833DE951}" type="pres">
      <dgm:prSet presAssocID="{62236FC2-9363-4D03-9D8F-05E504F98687}" presName="spNode" presStyleCnt="0"/>
      <dgm:spPr/>
    </dgm:pt>
    <dgm:pt modelId="{795ACE83-1684-4070-8A52-8751D8DB5A89}" type="pres">
      <dgm:prSet presAssocID="{1BA5233C-17B3-4236-BF2F-6DF4C7E59A7E}" presName="sibTrans" presStyleLbl="sibTrans1D1" presStyleIdx="1" presStyleCnt="5"/>
      <dgm:spPr/>
    </dgm:pt>
    <dgm:pt modelId="{DCE1D81E-8CE7-4F8F-BAB0-CFB56A0431BA}" type="pres">
      <dgm:prSet presAssocID="{E7D9FE1D-3E9E-47D3-8BED-195F8B7AB004}" presName="node" presStyleLbl="node1" presStyleIdx="2" presStyleCnt="5" custScaleX="121000" custScaleY="121000">
        <dgm:presLayoutVars>
          <dgm:bulletEnabled val="1"/>
        </dgm:presLayoutVars>
      </dgm:prSet>
      <dgm:spPr/>
    </dgm:pt>
    <dgm:pt modelId="{6BDABB27-E6CE-4C0D-9A15-958104638BDB}" type="pres">
      <dgm:prSet presAssocID="{E7D9FE1D-3E9E-47D3-8BED-195F8B7AB004}" presName="spNode" presStyleCnt="0"/>
      <dgm:spPr/>
    </dgm:pt>
    <dgm:pt modelId="{162F8339-031A-4434-B259-5DCE9ADC1F0E}" type="pres">
      <dgm:prSet presAssocID="{76649B57-2CA4-4043-8C05-D32A4E898B19}" presName="sibTrans" presStyleLbl="sibTrans1D1" presStyleIdx="2" presStyleCnt="5"/>
      <dgm:spPr/>
    </dgm:pt>
    <dgm:pt modelId="{2F2B25EF-93D5-4D1B-8121-25127A54F146}" type="pres">
      <dgm:prSet presAssocID="{A45FF646-EB10-4AD1-B36F-6D832223C3F4}" presName="node" presStyleLbl="node1" presStyleIdx="3" presStyleCnt="5" custScaleX="121000" custScaleY="121000">
        <dgm:presLayoutVars>
          <dgm:bulletEnabled val="1"/>
        </dgm:presLayoutVars>
      </dgm:prSet>
      <dgm:spPr/>
    </dgm:pt>
    <dgm:pt modelId="{D02FFB25-8D74-4E02-B0C0-19ECF7409828}" type="pres">
      <dgm:prSet presAssocID="{A45FF646-EB10-4AD1-B36F-6D832223C3F4}" presName="spNode" presStyleCnt="0"/>
      <dgm:spPr/>
    </dgm:pt>
    <dgm:pt modelId="{B192EBF5-0EDA-493E-BA51-8C2880FBCF6D}" type="pres">
      <dgm:prSet presAssocID="{2F9F68AE-67D7-403E-B3FF-24E909A5D22E}" presName="sibTrans" presStyleLbl="sibTrans1D1" presStyleIdx="3" presStyleCnt="5"/>
      <dgm:spPr/>
    </dgm:pt>
    <dgm:pt modelId="{9CC13305-B29C-44E0-811F-82C29161E453}" type="pres">
      <dgm:prSet presAssocID="{4A95B8D7-CFD9-46DE-A882-520D9A773620}" presName="node" presStyleLbl="node1" presStyleIdx="4" presStyleCnt="5" custScaleX="121000" custScaleY="121000">
        <dgm:presLayoutVars>
          <dgm:bulletEnabled val="1"/>
        </dgm:presLayoutVars>
      </dgm:prSet>
      <dgm:spPr/>
    </dgm:pt>
    <dgm:pt modelId="{4F146DF9-CD29-49A3-A952-49675F37D5F9}" type="pres">
      <dgm:prSet presAssocID="{4A95B8D7-CFD9-46DE-A882-520D9A773620}" presName="spNode" presStyleCnt="0"/>
      <dgm:spPr/>
    </dgm:pt>
    <dgm:pt modelId="{ACCA004E-2D30-453D-A374-5C302291BA13}" type="pres">
      <dgm:prSet presAssocID="{2627CC6D-150C-4595-A3E9-3936AA447A9B}" presName="sibTrans" presStyleLbl="sibTrans1D1" presStyleIdx="4" presStyleCnt="5"/>
      <dgm:spPr/>
    </dgm:pt>
  </dgm:ptLst>
  <dgm:cxnLst>
    <dgm:cxn modelId="{1653383C-6191-4B8D-89A6-F0E5FAEFF637}" type="presOf" srcId="{AFE1DFFE-09A9-4069-AA73-2C8276F0241B}" destId="{E7BC98BA-D70C-417D-ADB8-BD1A44753669}" srcOrd="0" destOrd="0" presId="urn:microsoft.com/office/officeart/2005/8/layout/cycle6"/>
    <dgm:cxn modelId="{6157CC3F-1B30-45FD-A793-194B75CA77E9}" type="presOf" srcId="{62236FC2-9363-4D03-9D8F-05E504F98687}" destId="{19727767-1722-4AD3-8D48-7D5969C4EBCD}" srcOrd="0" destOrd="0" presId="urn:microsoft.com/office/officeart/2005/8/layout/cycle6"/>
    <dgm:cxn modelId="{BC36F740-798D-416A-AE62-FC16D840FACD}" srcId="{7E7E7BBC-9C26-4E05-8AE2-F91A00397C62}" destId="{AFE1DFFE-09A9-4069-AA73-2C8276F0241B}" srcOrd="0" destOrd="0" parTransId="{DEA7F7BD-44A7-4D46-BA0B-7E0AE8AF598A}" sibTransId="{D315C326-60CF-4A05-995C-25C6754E1350}"/>
    <dgm:cxn modelId="{2078BA41-ABC0-498D-A70E-D80B1F474538}" type="presOf" srcId="{1BA5233C-17B3-4236-BF2F-6DF4C7E59A7E}" destId="{795ACE83-1684-4070-8A52-8751D8DB5A89}" srcOrd="0" destOrd="0" presId="urn:microsoft.com/office/officeart/2005/8/layout/cycle6"/>
    <dgm:cxn modelId="{18CFCA74-DA54-4271-A03B-711FD7C2C557}" srcId="{7E7E7BBC-9C26-4E05-8AE2-F91A00397C62}" destId="{E7D9FE1D-3E9E-47D3-8BED-195F8B7AB004}" srcOrd="2" destOrd="0" parTransId="{67AAACB7-6A90-4F34-85F3-77BAA91495A5}" sibTransId="{76649B57-2CA4-4043-8C05-D32A4E898B19}"/>
    <dgm:cxn modelId="{EA86AD59-B28E-4694-907A-5FF664CF8156}" srcId="{7E7E7BBC-9C26-4E05-8AE2-F91A00397C62}" destId="{4A95B8D7-CFD9-46DE-A882-520D9A773620}" srcOrd="4" destOrd="0" parTransId="{A4B1061A-100E-4975-8895-39F88C99DD1B}" sibTransId="{2627CC6D-150C-4595-A3E9-3936AA447A9B}"/>
    <dgm:cxn modelId="{E70AB386-3B37-4556-9CD2-EADA79D8759A}" type="presOf" srcId="{2F9F68AE-67D7-403E-B3FF-24E909A5D22E}" destId="{B192EBF5-0EDA-493E-BA51-8C2880FBCF6D}" srcOrd="0" destOrd="0" presId="urn:microsoft.com/office/officeart/2005/8/layout/cycle6"/>
    <dgm:cxn modelId="{87A76D97-EFDB-401C-8C82-5A21426240C9}" type="presOf" srcId="{E7D9FE1D-3E9E-47D3-8BED-195F8B7AB004}" destId="{DCE1D81E-8CE7-4F8F-BAB0-CFB56A0431BA}" srcOrd="0" destOrd="0" presId="urn:microsoft.com/office/officeart/2005/8/layout/cycle6"/>
    <dgm:cxn modelId="{3F7F249A-4B24-45A5-99B6-3350F69B9121}" type="presOf" srcId="{4A95B8D7-CFD9-46DE-A882-520D9A773620}" destId="{9CC13305-B29C-44E0-811F-82C29161E453}" srcOrd="0" destOrd="0" presId="urn:microsoft.com/office/officeart/2005/8/layout/cycle6"/>
    <dgm:cxn modelId="{115410A6-F4D1-4666-8517-59492843D6F9}" type="presOf" srcId="{D315C326-60CF-4A05-995C-25C6754E1350}" destId="{C50CC08E-9B52-4AC9-A754-F0F62F788A7A}" srcOrd="0" destOrd="0" presId="urn:microsoft.com/office/officeart/2005/8/layout/cycle6"/>
    <dgm:cxn modelId="{639794AF-AAEE-4F73-8E9C-37F727364A39}" type="presOf" srcId="{7E7E7BBC-9C26-4E05-8AE2-F91A00397C62}" destId="{1DCB443D-391D-4B16-893B-FA6C2C084680}" srcOrd="0" destOrd="0" presId="urn:microsoft.com/office/officeart/2005/8/layout/cycle6"/>
    <dgm:cxn modelId="{4774ACB6-475A-43DD-B560-F6748130848C}" srcId="{7E7E7BBC-9C26-4E05-8AE2-F91A00397C62}" destId="{A45FF646-EB10-4AD1-B36F-6D832223C3F4}" srcOrd="3" destOrd="0" parTransId="{09E0A93A-C84F-4A16-B6EB-20609946BC76}" sibTransId="{2F9F68AE-67D7-403E-B3FF-24E909A5D22E}"/>
    <dgm:cxn modelId="{90EC15D0-E157-47AB-A92D-E51A1136F030}" type="presOf" srcId="{A45FF646-EB10-4AD1-B36F-6D832223C3F4}" destId="{2F2B25EF-93D5-4D1B-8121-25127A54F146}" srcOrd="0" destOrd="0" presId="urn:microsoft.com/office/officeart/2005/8/layout/cycle6"/>
    <dgm:cxn modelId="{9CDC77D9-4AD5-440A-957B-B0BC6EECFE73}" type="presOf" srcId="{2627CC6D-150C-4595-A3E9-3936AA447A9B}" destId="{ACCA004E-2D30-453D-A374-5C302291BA13}" srcOrd="0" destOrd="0" presId="urn:microsoft.com/office/officeart/2005/8/layout/cycle6"/>
    <dgm:cxn modelId="{B104EEEC-D261-4632-848E-FB588FE0018B}" type="presOf" srcId="{76649B57-2CA4-4043-8C05-D32A4E898B19}" destId="{162F8339-031A-4434-B259-5DCE9ADC1F0E}" srcOrd="0" destOrd="0" presId="urn:microsoft.com/office/officeart/2005/8/layout/cycle6"/>
    <dgm:cxn modelId="{BB6E50F0-DBA4-4635-B45A-09987A04D4B1}" srcId="{7E7E7BBC-9C26-4E05-8AE2-F91A00397C62}" destId="{62236FC2-9363-4D03-9D8F-05E504F98687}" srcOrd="1" destOrd="0" parTransId="{34D05D5F-3FEC-44A1-A8F9-A6DE12B78C46}" sibTransId="{1BA5233C-17B3-4236-BF2F-6DF4C7E59A7E}"/>
    <dgm:cxn modelId="{B5E0A9C1-418E-4003-AED6-09F9F499CACE}" type="presParOf" srcId="{1DCB443D-391D-4B16-893B-FA6C2C084680}" destId="{E7BC98BA-D70C-417D-ADB8-BD1A44753669}" srcOrd="0" destOrd="0" presId="urn:microsoft.com/office/officeart/2005/8/layout/cycle6"/>
    <dgm:cxn modelId="{97BA8AD0-9220-4D53-928E-4825D014ECA7}" type="presParOf" srcId="{1DCB443D-391D-4B16-893B-FA6C2C084680}" destId="{BC52318A-DEF7-44E1-88A2-872257E41D7B}" srcOrd="1" destOrd="0" presId="urn:microsoft.com/office/officeart/2005/8/layout/cycle6"/>
    <dgm:cxn modelId="{85D376ED-BBEE-4CBD-B2B3-E136F53E1A16}" type="presParOf" srcId="{1DCB443D-391D-4B16-893B-FA6C2C084680}" destId="{C50CC08E-9B52-4AC9-A754-F0F62F788A7A}" srcOrd="2" destOrd="0" presId="urn:microsoft.com/office/officeart/2005/8/layout/cycle6"/>
    <dgm:cxn modelId="{C77055AA-46D3-44A0-BBA1-C97BBABC808C}" type="presParOf" srcId="{1DCB443D-391D-4B16-893B-FA6C2C084680}" destId="{19727767-1722-4AD3-8D48-7D5969C4EBCD}" srcOrd="3" destOrd="0" presId="urn:microsoft.com/office/officeart/2005/8/layout/cycle6"/>
    <dgm:cxn modelId="{8B6250B4-6DF0-4DEA-988C-A6475E8688A5}" type="presParOf" srcId="{1DCB443D-391D-4B16-893B-FA6C2C084680}" destId="{AC42326C-9F58-41DA-B878-6F34833DE951}" srcOrd="4" destOrd="0" presId="urn:microsoft.com/office/officeart/2005/8/layout/cycle6"/>
    <dgm:cxn modelId="{2AF45DEA-E0EF-4781-8E79-3E54CEB10F5D}" type="presParOf" srcId="{1DCB443D-391D-4B16-893B-FA6C2C084680}" destId="{795ACE83-1684-4070-8A52-8751D8DB5A89}" srcOrd="5" destOrd="0" presId="urn:microsoft.com/office/officeart/2005/8/layout/cycle6"/>
    <dgm:cxn modelId="{20F70D7D-9CCE-4B13-9FC8-94CD0BB101ED}" type="presParOf" srcId="{1DCB443D-391D-4B16-893B-FA6C2C084680}" destId="{DCE1D81E-8CE7-4F8F-BAB0-CFB56A0431BA}" srcOrd="6" destOrd="0" presId="urn:microsoft.com/office/officeart/2005/8/layout/cycle6"/>
    <dgm:cxn modelId="{3F35396E-BFF8-4402-A584-54331124AD7D}" type="presParOf" srcId="{1DCB443D-391D-4B16-893B-FA6C2C084680}" destId="{6BDABB27-E6CE-4C0D-9A15-958104638BDB}" srcOrd="7" destOrd="0" presId="urn:microsoft.com/office/officeart/2005/8/layout/cycle6"/>
    <dgm:cxn modelId="{35B6D3F5-3435-469F-9705-428675390739}" type="presParOf" srcId="{1DCB443D-391D-4B16-893B-FA6C2C084680}" destId="{162F8339-031A-4434-B259-5DCE9ADC1F0E}" srcOrd="8" destOrd="0" presId="urn:microsoft.com/office/officeart/2005/8/layout/cycle6"/>
    <dgm:cxn modelId="{4CFBAD13-525D-41CD-98F0-1627D64B549A}" type="presParOf" srcId="{1DCB443D-391D-4B16-893B-FA6C2C084680}" destId="{2F2B25EF-93D5-4D1B-8121-25127A54F146}" srcOrd="9" destOrd="0" presId="urn:microsoft.com/office/officeart/2005/8/layout/cycle6"/>
    <dgm:cxn modelId="{0F2C4D72-DBAD-4566-A220-64C951EAD392}" type="presParOf" srcId="{1DCB443D-391D-4B16-893B-FA6C2C084680}" destId="{D02FFB25-8D74-4E02-B0C0-19ECF7409828}" srcOrd="10" destOrd="0" presId="urn:microsoft.com/office/officeart/2005/8/layout/cycle6"/>
    <dgm:cxn modelId="{4641259D-EE1E-4C13-B4C0-1C594573A4DC}" type="presParOf" srcId="{1DCB443D-391D-4B16-893B-FA6C2C084680}" destId="{B192EBF5-0EDA-493E-BA51-8C2880FBCF6D}" srcOrd="11" destOrd="0" presId="urn:microsoft.com/office/officeart/2005/8/layout/cycle6"/>
    <dgm:cxn modelId="{59C38EB2-F8A0-4359-96B0-F753D5881F41}" type="presParOf" srcId="{1DCB443D-391D-4B16-893B-FA6C2C084680}" destId="{9CC13305-B29C-44E0-811F-82C29161E453}" srcOrd="12" destOrd="0" presId="urn:microsoft.com/office/officeart/2005/8/layout/cycle6"/>
    <dgm:cxn modelId="{073BF19D-45B5-4EE4-AF80-14352AC31F3F}" type="presParOf" srcId="{1DCB443D-391D-4B16-893B-FA6C2C084680}" destId="{4F146DF9-CD29-49A3-A952-49675F37D5F9}" srcOrd="13" destOrd="0" presId="urn:microsoft.com/office/officeart/2005/8/layout/cycle6"/>
    <dgm:cxn modelId="{96388726-649D-46A9-9ECE-A065EECAE24F}" type="presParOf" srcId="{1DCB443D-391D-4B16-893B-FA6C2C084680}" destId="{ACCA004E-2D30-453D-A374-5C302291BA1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AD77D6-1808-4313-AEC7-483C0E87C1E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C0E1CF-8779-4C95-83D1-5FD5977064FC}">
      <dgm:prSet phldrT="[Text]" custT="1"/>
      <dgm:spPr/>
      <dgm:t>
        <a:bodyPr/>
        <a:lstStyle/>
        <a:p>
          <a:r>
            <a:rPr lang="en-US" sz="2300" dirty="0">
              <a:latin typeface="+mj-lt"/>
            </a:rPr>
            <a:t>Clinical Review</a:t>
          </a:r>
        </a:p>
      </dgm:t>
    </dgm:pt>
    <dgm:pt modelId="{634342B7-B1ED-4E23-9DBC-B0EF11C62F90}" type="parTrans" cxnId="{B6099600-6F9D-4379-A4B3-57EA5A3D1A60}">
      <dgm:prSet/>
      <dgm:spPr/>
      <dgm:t>
        <a:bodyPr/>
        <a:lstStyle/>
        <a:p>
          <a:endParaRPr lang="en-US"/>
        </a:p>
      </dgm:t>
    </dgm:pt>
    <dgm:pt modelId="{C38A6127-FC27-4F37-8A0D-C77BE267F2D0}" type="sibTrans" cxnId="{B6099600-6F9D-4379-A4B3-57EA5A3D1A60}">
      <dgm:prSet/>
      <dgm:spPr/>
      <dgm:t>
        <a:bodyPr/>
        <a:lstStyle/>
        <a:p>
          <a:endParaRPr lang="en-US"/>
        </a:p>
      </dgm:t>
    </dgm:pt>
    <dgm:pt modelId="{62142A87-E7DD-4933-BC9F-3C8F1DFBDDB5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Patient populations </a:t>
          </a:r>
        </a:p>
      </dgm:t>
    </dgm:pt>
    <dgm:pt modelId="{DA1724BB-0171-486A-8B3D-F0A4D2B7E9F1}" type="parTrans" cxnId="{AC7FDC5E-C8EC-406E-B350-5A16119B03FE}">
      <dgm:prSet/>
      <dgm:spPr/>
      <dgm:t>
        <a:bodyPr/>
        <a:lstStyle/>
        <a:p>
          <a:endParaRPr lang="en-US"/>
        </a:p>
      </dgm:t>
    </dgm:pt>
    <dgm:pt modelId="{2C5B0318-9DB7-430F-BF6D-6C0466686BCA}" type="sibTrans" cxnId="{AC7FDC5E-C8EC-406E-B350-5A16119B03FE}">
      <dgm:prSet/>
      <dgm:spPr/>
      <dgm:t>
        <a:bodyPr/>
        <a:lstStyle/>
        <a:p>
          <a:endParaRPr lang="en-US"/>
        </a:p>
      </dgm:t>
    </dgm:pt>
    <dgm:pt modelId="{0D7C09BB-C387-4E26-BFFF-E05B8325749E}">
      <dgm:prSet phldrT="[Text]" custT="1"/>
      <dgm:spPr/>
      <dgm:t>
        <a:bodyPr/>
        <a:lstStyle/>
        <a:p>
          <a:r>
            <a:rPr lang="en-US" sz="2300" dirty="0">
              <a:latin typeface="+mj-lt"/>
            </a:rPr>
            <a:t>Financial Review</a:t>
          </a:r>
        </a:p>
      </dgm:t>
    </dgm:pt>
    <dgm:pt modelId="{CF12DBFC-35C2-464D-B338-597A963FC688}" type="parTrans" cxnId="{564A179E-9BD3-439E-9412-0C172F1C385A}">
      <dgm:prSet/>
      <dgm:spPr/>
      <dgm:t>
        <a:bodyPr/>
        <a:lstStyle/>
        <a:p>
          <a:endParaRPr lang="en-US"/>
        </a:p>
      </dgm:t>
    </dgm:pt>
    <dgm:pt modelId="{6D2F37E5-D293-454D-8276-114CA7FFD8F0}" type="sibTrans" cxnId="{564A179E-9BD3-439E-9412-0C172F1C385A}">
      <dgm:prSet/>
      <dgm:spPr/>
      <dgm:t>
        <a:bodyPr/>
        <a:lstStyle/>
        <a:p>
          <a:endParaRPr lang="en-US"/>
        </a:p>
      </dgm:t>
    </dgm:pt>
    <dgm:pt modelId="{CB1281A1-D83D-4F23-9895-5178C9FCF4A9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Net drug cost</a:t>
          </a:r>
        </a:p>
      </dgm:t>
    </dgm:pt>
    <dgm:pt modelId="{202F0DAA-2D8C-4150-9B7F-556353A4CE3D}" type="parTrans" cxnId="{587D1F0C-A19C-4816-BD96-4E6D25AE2348}">
      <dgm:prSet/>
      <dgm:spPr/>
      <dgm:t>
        <a:bodyPr/>
        <a:lstStyle/>
        <a:p>
          <a:endParaRPr lang="en-US"/>
        </a:p>
      </dgm:t>
    </dgm:pt>
    <dgm:pt modelId="{5A311F11-1E55-469D-B4C4-403FE1B5989D}" type="sibTrans" cxnId="{587D1F0C-A19C-4816-BD96-4E6D25AE2348}">
      <dgm:prSet/>
      <dgm:spPr/>
      <dgm:t>
        <a:bodyPr/>
        <a:lstStyle/>
        <a:p>
          <a:endParaRPr lang="en-US"/>
        </a:p>
      </dgm:t>
    </dgm:pt>
    <dgm:pt modelId="{F3BD5635-F442-43B8-9814-9C934F520147}">
      <dgm:prSet phldrT="[Text]" custT="1"/>
      <dgm:spPr/>
      <dgm:t>
        <a:bodyPr/>
        <a:lstStyle/>
        <a:p>
          <a:r>
            <a:rPr lang="en-US" sz="2300" dirty="0">
              <a:latin typeface="+mj-lt"/>
            </a:rPr>
            <a:t>Formulary Considerations </a:t>
          </a:r>
        </a:p>
      </dgm:t>
    </dgm:pt>
    <dgm:pt modelId="{8AA9A125-5F97-492E-8A21-628CA41E7B67}" type="parTrans" cxnId="{C9D96356-51FB-47BC-BC93-D679C157678F}">
      <dgm:prSet/>
      <dgm:spPr/>
      <dgm:t>
        <a:bodyPr/>
        <a:lstStyle/>
        <a:p>
          <a:endParaRPr lang="en-US"/>
        </a:p>
      </dgm:t>
    </dgm:pt>
    <dgm:pt modelId="{15633BAD-476F-4E84-BE31-CD531325641E}" type="sibTrans" cxnId="{C9D96356-51FB-47BC-BC93-D679C157678F}">
      <dgm:prSet/>
      <dgm:spPr/>
      <dgm:t>
        <a:bodyPr/>
        <a:lstStyle/>
        <a:p>
          <a:endParaRPr lang="en-US"/>
        </a:p>
      </dgm:t>
    </dgm:pt>
    <dgm:pt modelId="{AD95A493-F4F1-46D2-BFB3-2D18F9AEE460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Preferred vs non-preferred </a:t>
          </a:r>
        </a:p>
      </dgm:t>
    </dgm:pt>
    <dgm:pt modelId="{2FB20D7C-B61B-4A88-9A29-EDF89A919BC5}" type="parTrans" cxnId="{21ED432A-0A93-489A-880C-2E4D86853551}">
      <dgm:prSet/>
      <dgm:spPr/>
      <dgm:t>
        <a:bodyPr/>
        <a:lstStyle/>
        <a:p>
          <a:endParaRPr lang="en-US"/>
        </a:p>
      </dgm:t>
    </dgm:pt>
    <dgm:pt modelId="{ECEFAFCE-4CC3-4778-9CD7-FDE42838426D}" type="sibTrans" cxnId="{21ED432A-0A93-489A-880C-2E4D86853551}">
      <dgm:prSet/>
      <dgm:spPr/>
      <dgm:t>
        <a:bodyPr/>
        <a:lstStyle/>
        <a:p>
          <a:endParaRPr lang="en-US"/>
        </a:p>
      </dgm:t>
    </dgm:pt>
    <dgm:pt modelId="{AAADC9F0-414B-48FC-BD16-4ED285A7C477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FDA-approved indications</a:t>
          </a:r>
        </a:p>
      </dgm:t>
    </dgm:pt>
    <dgm:pt modelId="{4AC70BE3-26BE-4607-9BE5-5A0C0AD465B4}" type="parTrans" cxnId="{3EA2FC4F-9F99-4EF8-89DC-E03AFA79B279}">
      <dgm:prSet/>
      <dgm:spPr/>
      <dgm:t>
        <a:bodyPr/>
        <a:lstStyle/>
        <a:p>
          <a:endParaRPr lang="en-US"/>
        </a:p>
      </dgm:t>
    </dgm:pt>
    <dgm:pt modelId="{B28A29FB-F29E-4D90-ABC5-A5C6C69AFB70}" type="sibTrans" cxnId="{3EA2FC4F-9F99-4EF8-89DC-E03AFA79B279}">
      <dgm:prSet/>
      <dgm:spPr/>
      <dgm:t>
        <a:bodyPr/>
        <a:lstStyle/>
        <a:p>
          <a:endParaRPr lang="en-US"/>
        </a:p>
      </dgm:t>
    </dgm:pt>
    <dgm:pt modelId="{7AE69C00-3972-4CA3-9200-7BB3937C43E4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Trial data/guideline recommendations</a:t>
          </a:r>
        </a:p>
      </dgm:t>
    </dgm:pt>
    <dgm:pt modelId="{08BD9CFC-0EBC-4BCA-BAF5-A259AE10DE3E}" type="parTrans" cxnId="{8F85DE72-3C07-4855-85AD-1CC3D81B00D9}">
      <dgm:prSet/>
      <dgm:spPr/>
      <dgm:t>
        <a:bodyPr/>
        <a:lstStyle/>
        <a:p>
          <a:endParaRPr lang="en-US"/>
        </a:p>
      </dgm:t>
    </dgm:pt>
    <dgm:pt modelId="{048162B0-57A9-4852-A668-1734AF9E03BE}" type="sibTrans" cxnId="{8F85DE72-3C07-4855-85AD-1CC3D81B00D9}">
      <dgm:prSet/>
      <dgm:spPr/>
      <dgm:t>
        <a:bodyPr/>
        <a:lstStyle/>
        <a:p>
          <a:endParaRPr lang="en-US"/>
        </a:p>
      </dgm:t>
    </dgm:pt>
    <dgm:pt modelId="{6E474DEA-8450-4227-81CF-79E398813EEF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Provider input	</a:t>
          </a:r>
        </a:p>
      </dgm:t>
    </dgm:pt>
    <dgm:pt modelId="{37A09920-59A2-4C0D-AC6C-4EBDED6FB3CE}" type="parTrans" cxnId="{81E2EB97-11A7-4041-A416-88F94CDDD7F2}">
      <dgm:prSet/>
      <dgm:spPr/>
      <dgm:t>
        <a:bodyPr/>
        <a:lstStyle/>
        <a:p>
          <a:endParaRPr lang="en-US"/>
        </a:p>
      </dgm:t>
    </dgm:pt>
    <dgm:pt modelId="{986C4910-A3CE-4823-92A0-2B6F1BFFD781}" type="sibTrans" cxnId="{81E2EB97-11A7-4041-A416-88F94CDDD7F2}">
      <dgm:prSet/>
      <dgm:spPr/>
      <dgm:t>
        <a:bodyPr/>
        <a:lstStyle/>
        <a:p>
          <a:endParaRPr lang="en-US"/>
        </a:p>
      </dgm:t>
    </dgm:pt>
    <dgm:pt modelId="{A35739AD-B4C0-4799-8EC1-24C8CEB1F2A3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Prior authorizations</a:t>
          </a:r>
        </a:p>
      </dgm:t>
    </dgm:pt>
    <dgm:pt modelId="{20E7516A-B3EC-4C93-ABCE-F3B27C5DC46B}" type="parTrans" cxnId="{7F34A82B-008E-46E7-9BE7-4F20661AC633}">
      <dgm:prSet/>
      <dgm:spPr/>
      <dgm:t>
        <a:bodyPr/>
        <a:lstStyle/>
        <a:p>
          <a:endParaRPr lang="en-US"/>
        </a:p>
      </dgm:t>
    </dgm:pt>
    <dgm:pt modelId="{2469B9EB-3FE7-47CC-98B4-6F7A8FA370F5}" type="sibTrans" cxnId="{7F34A82B-008E-46E7-9BE7-4F20661AC633}">
      <dgm:prSet/>
      <dgm:spPr/>
      <dgm:t>
        <a:bodyPr/>
        <a:lstStyle/>
        <a:p>
          <a:endParaRPr lang="en-US"/>
        </a:p>
      </dgm:t>
    </dgm:pt>
    <dgm:pt modelId="{0A9A947D-2B28-47A2-8443-9ECBEDFE0673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Step-therapy </a:t>
          </a:r>
        </a:p>
      </dgm:t>
    </dgm:pt>
    <dgm:pt modelId="{41CD4328-419F-488A-B020-0712D42CB3E1}" type="parTrans" cxnId="{DF4A8010-C166-46D3-862D-C1FB461FF032}">
      <dgm:prSet/>
      <dgm:spPr/>
      <dgm:t>
        <a:bodyPr/>
        <a:lstStyle/>
        <a:p>
          <a:endParaRPr lang="en-US"/>
        </a:p>
      </dgm:t>
    </dgm:pt>
    <dgm:pt modelId="{DF6E972A-D9DE-426C-94FB-CE69D91F756F}" type="sibTrans" cxnId="{DF4A8010-C166-46D3-862D-C1FB461FF032}">
      <dgm:prSet/>
      <dgm:spPr/>
      <dgm:t>
        <a:bodyPr/>
        <a:lstStyle/>
        <a:p>
          <a:endParaRPr lang="en-US"/>
        </a:p>
      </dgm:t>
    </dgm:pt>
    <dgm:pt modelId="{A2C0E2D2-9EBD-409A-B6B8-339EFCA3A897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Grandfathering </a:t>
          </a:r>
        </a:p>
      </dgm:t>
    </dgm:pt>
    <dgm:pt modelId="{27BC8DD8-E8FE-4779-BDF2-4F426BD516D5}" type="parTrans" cxnId="{2F5E20FD-98CE-4234-8D14-58DEE7883092}">
      <dgm:prSet/>
      <dgm:spPr/>
      <dgm:t>
        <a:bodyPr/>
        <a:lstStyle/>
        <a:p>
          <a:endParaRPr lang="en-US"/>
        </a:p>
      </dgm:t>
    </dgm:pt>
    <dgm:pt modelId="{3696DC7B-8E28-4D11-8E17-BF522A5CFA47}" type="sibTrans" cxnId="{2F5E20FD-98CE-4234-8D14-58DEE7883092}">
      <dgm:prSet/>
      <dgm:spPr/>
      <dgm:t>
        <a:bodyPr/>
        <a:lstStyle/>
        <a:p>
          <a:endParaRPr lang="en-US"/>
        </a:p>
      </dgm:t>
    </dgm:pt>
    <dgm:pt modelId="{32AA757E-617A-4938-8F72-C4C38E7F71F3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Rebates</a:t>
          </a:r>
        </a:p>
      </dgm:t>
    </dgm:pt>
    <dgm:pt modelId="{322C4C6D-6322-4974-9692-CBD466B2A062}" type="parTrans" cxnId="{A589FAD7-3992-4B81-9061-89D5B3C16CD4}">
      <dgm:prSet/>
      <dgm:spPr/>
      <dgm:t>
        <a:bodyPr/>
        <a:lstStyle/>
        <a:p>
          <a:endParaRPr lang="en-US"/>
        </a:p>
      </dgm:t>
    </dgm:pt>
    <dgm:pt modelId="{6879E374-4785-425A-B1C3-A3B2418B1FDD}" type="sibTrans" cxnId="{A589FAD7-3992-4B81-9061-89D5B3C16CD4}">
      <dgm:prSet/>
      <dgm:spPr/>
      <dgm:t>
        <a:bodyPr/>
        <a:lstStyle/>
        <a:p>
          <a:endParaRPr lang="en-US"/>
        </a:p>
      </dgm:t>
    </dgm:pt>
    <dgm:pt modelId="{E5EE3169-CB10-4361-BC46-AC1FA8D572D4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>
              <a:latin typeface="+mj-lt"/>
            </a:rPr>
            <a:t>Manufacturer list pricing</a:t>
          </a:r>
        </a:p>
      </dgm:t>
    </dgm:pt>
    <dgm:pt modelId="{7AEB9F4C-1B44-4E14-8760-0FA7757DBCE7}" type="parTrans" cxnId="{2C792085-085D-4C6F-B9B8-202287EA6709}">
      <dgm:prSet/>
      <dgm:spPr/>
      <dgm:t>
        <a:bodyPr/>
        <a:lstStyle/>
        <a:p>
          <a:endParaRPr lang="en-US"/>
        </a:p>
      </dgm:t>
    </dgm:pt>
    <dgm:pt modelId="{242DC3DA-6213-4D9F-86E4-95977D08315A}" type="sibTrans" cxnId="{2C792085-085D-4C6F-B9B8-202287EA6709}">
      <dgm:prSet/>
      <dgm:spPr/>
      <dgm:t>
        <a:bodyPr/>
        <a:lstStyle/>
        <a:p>
          <a:endParaRPr lang="en-US"/>
        </a:p>
      </dgm:t>
    </dgm:pt>
    <dgm:pt modelId="{426C9381-EE08-4100-8C37-8E21CAE8955A}" type="pres">
      <dgm:prSet presAssocID="{59AD77D6-1808-4313-AEC7-483C0E87C1EB}" presName="linearFlow" presStyleCnt="0">
        <dgm:presLayoutVars>
          <dgm:dir/>
          <dgm:animLvl val="lvl"/>
          <dgm:resizeHandles val="exact"/>
        </dgm:presLayoutVars>
      </dgm:prSet>
      <dgm:spPr/>
    </dgm:pt>
    <dgm:pt modelId="{13E801B8-0093-4851-B55A-87DFDC6E62F5}" type="pres">
      <dgm:prSet presAssocID="{6DC0E1CF-8779-4C95-83D1-5FD5977064FC}" presName="composite" presStyleCnt="0"/>
      <dgm:spPr/>
    </dgm:pt>
    <dgm:pt modelId="{7ED4B179-5260-4613-B578-29D27D3598FB}" type="pres">
      <dgm:prSet presAssocID="{6DC0E1CF-8779-4C95-83D1-5FD5977064F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FDE8E4C-ECFA-416B-8948-F2B54C9820A4}" type="pres">
      <dgm:prSet presAssocID="{6DC0E1CF-8779-4C95-83D1-5FD5977064FC}" presName="parSh" presStyleLbl="node1" presStyleIdx="0" presStyleCnt="3"/>
      <dgm:spPr/>
    </dgm:pt>
    <dgm:pt modelId="{7AB64353-1B79-4D3D-8AF3-874198E9C0D9}" type="pres">
      <dgm:prSet presAssocID="{6DC0E1CF-8779-4C95-83D1-5FD5977064FC}" presName="desTx" presStyleLbl="fgAcc1" presStyleIdx="0" presStyleCnt="3">
        <dgm:presLayoutVars>
          <dgm:bulletEnabled val="1"/>
        </dgm:presLayoutVars>
      </dgm:prSet>
      <dgm:spPr/>
    </dgm:pt>
    <dgm:pt modelId="{D4F99123-1A7E-438D-8AE6-65830BA96DC6}" type="pres">
      <dgm:prSet presAssocID="{C38A6127-FC27-4F37-8A0D-C77BE267F2D0}" presName="sibTrans" presStyleLbl="sibTrans2D1" presStyleIdx="0" presStyleCnt="2"/>
      <dgm:spPr/>
    </dgm:pt>
    <dgm:pt modelId="{E181CDB4-F985-4B03-947B-4E47CDF2B9FE}" type="pres">
      <dgm:prSet presAssocID="{C38A6127-FC27-4F37-8A0D-C77BE267F2D0}" presName="connTx" presStyleLbl="sibTrans2D1" presStyleIdx="0" presStyleCnt="2"/>
      <dgm:spPr/>
    </dgm:pt>
    <dgm:pt modelId="{D73F227C-A519-471B-8446-D85BC7564760}" type="pres">
      <dgm:prSet presAssocID="{0D7C09BB-C387-4E26-BFFF-E05B8325749E}" presName="composite" presStyleCnt="0"/>
      <dgm:spPr/>
    </dgm:pt>
    <dgm:pt modelId="{A73660EB-E98A-4260-A346-6D98A4810D5C}" type="pres">
      <dgm:prSet presAssocID="{0D7C09BB-C387-4E26-BFFF-E05B8325749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210D419-AF19-46DE-B222-1D33CDD9B94F}" type="pres">
      <dgm:prSet presAssocID="{0D7C09BB-C387-4E26-BFFF-E05B8325749E}" presName="parSh" presStyleLbl="node1" presStyleIdx="1" presStyleCnt="3"/>
      <dgm:spPr/>
    </dgm:pt>
    <dgm:pt modelId="{9CA0B4AA-0A99-4EB4-B654-28FECA345A87}" type="pres">
      <dgm:prSet presAssocID="{0D7C09BB-C387-4E26-BFFF-E05B8325749E}" presName="desTx" presStyleLbl="fgAcc1" presStyleIdx="1" presStyleCnt="3">
        <dgm:presLayoutVars>
          <dgm:bulletEnabled val="1"/>
        </dgm:presLayoutVars>
      </dgm:prSet>
      <dgm:spPr/>
    </dgm:pt>
    <dgm:pt modelId="{B35A7446-4364-4941-9AF9-4D34D5BAE958}" type="pres">
      <dgm:prSet presAssocID="{6D2F37E5-D293-454D-8276-114CA7FFD8F0}" presName="sibTrans" presStyleLbl="sibTrans2D1" presStyleIdx="1" presStyleCnt="2"/>
      <dgm:spPr/>
    </dgm:pt>
    <dgm:pt modelId="{8FEC72F5-3F68-491B-A944-0C797067C498}" type="pres">
      <dgm:prSet presAssocID="{6D2F37E5-D293-454D-8276-114CA7FFD8F0}" presName="connTx" presStyleLbl="sibTrans2D1" presStyleIdx="1" presStyleCnt="2"/>
      <dgm:spPr/>
    </dgm:pt>
    <dgm:pt modelId="{44844122-310F-42D5-863E-35882E235A6E}" type="pres">
      <dgm:prSet presAssocID="{F3BD5635-F442-43B8-9814-9C934F520147}" presName="composite" presStyleCnt="0"/>
      <dgm:spPr/>
    </dgm:pt>
    <dgm:pt modelId="{78B39664-2E25-435F-ABF4-0729492AD26E}" type="pres">
      <dgm:prSet presAssocID="{F3BD5635-F442-43B8-9814-9C934F52014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1E4B26-2A53-4E3E-9FB4-B3D7C9412A38}" type="pres">
      <dgm:prSet presAssocID="{F3BD5635-F442-43B8-9814-9C934F520147}" presName="parSh" presStyleLbl="node1" presStyleIdx="2" presStyleCnt="3"/>
      <dgm:spPr/>
    </dgm:pt>
    <dgm:pt modelId="{CEE53913-2F66-4CAD-B3BF-37A04910A3BE}" type="pres">
      <dgm:prSet presAssocID="{F3BD5635-F442-43B8-9814-9C934F520147}" presName="desTx" presStyleLbl="fgAcc1" presStyleIdx="2" presStyleCnt="3">
        <dgm:presLayoutVars>
          <dgm:bulletEnabled val="1"/>
        </dgm:presLayoutVars>
      </dgm:prSet>
      <dgm:spPr/>
    </dgm:pt>
  </dgm:ptLst>
  <dgm:cxnLst>
    <dgm:cxn modelId="{B6099600-6F9D-4379-A4B3-57EA5A3D1A60}" srcId="{59AD77D6-1808-4313-AEC7-483C0E87C1EB}" destId="{6DC0E1CF-8779-4C95-83D1-5FD5977064FC}" srcOrd="0" destOrd="0" parTransId="{634342B7-B1ED-4E23-9DBC-B0EF11C62F90}" sibTransId="{C38A6127-FC27-4F37-8A0D-C77BE267F2D0}"/>
    <dgm:cxn modelId="{587D1F0C-A19C-4816-BD96-4E6D25AE2348}" srcId="{0D7C09BB-C387-4E26-BFFF-E05B8325749E}" destId="{CB1281A1-D83D-4F23-9895-5178C9FCF4A9}" srcOrd="1" destOrd="0" parTransId="{202F0DAA-2D8C-4150-9B7F-556353A4CE3D}" sibTransId="{5A311F11-1E55-469D-B4C4-403FE1B5989D}"/>
    <dgm:cxn modelId="{DF4A8010-C166-46D3-862D-C1FB461FF032}" srcId="{F3BD5635-F442-43B8-9814-9C934F520147}" destId="{0A9A947D-2B28-47A2-8443-9ECBEDFE0673}" srcOrd="2" destOrd="0" parTransId="{41CD4328-419F-488A-B020-0712D42CB3E1}" sibTransId="{DF6E972A-D9DE-426C-94FB-CE69D91F756F}"/>
    <dgm:cxn modelId="{55B76712-F6E2-4E7D-B7A7-8232DFBB4E0A}" type="presOf" srcId="{0A9A947D-2B28-47A2-8443-9ECBEDFE0673}" destId="{CEE53913-2F66-4CAD-B3BF-37A04910A3BE}" srcOrd="0" destOrd="2" presId="urn:microsoft.com/office/officeart/2005/8/layout/process3"/>
    <dgm:cxn modelId="{A112C31A-6912-45F3-88B2-55C975DF2E19}" type="presOf" srcId="{AD95A493-F4F1-46D2-BFB3-2D18F9AEE460}" destId="{CEE53913-2F66-4CAD-B3BF-37A04910A3BE}" srcOrd="0" destOrd="0" presId="urn:microsoft.com/office/officeart/2005/8/layout/process3"/>
    <dgm:cxn modelId="{EB9C1223-66A0-4874-B413-D0B399D64F02}" type="presOf" srcId="{6D2F37E5-D293-454D-8276-114CA7FFD8F0}" destId="{8FEC72F5-3F68-491B-A944-0C797067C498}" srcOrd="1" destOrd="0" presId="urn:microsoft.com/office/officeart/2005/8/layout/process3"/>
    <dgm:cxn modelId="{21ED432A-0A93-489A-880C-2E4D86853551}" srcId="{F3BD5635-F442-43B8-9814-9C934F520147}" destId="{AD95A493-F4F1-46D2-BFB3-2D18F9AEE460}" srcOrd="0" destOrd="0" parTransId="{2FB20D7C-B61B-4A88-9A29-EDF89A919BC5}" sibTransId="{ECEFAFCE-4CC3-4778-9CD7-FDE42838426D}"/>
    <dgm:cxn modelId="{7F34A82B-008E-46E7-9BE7-4F20661AC633}" srcId="{F3BD5635-F442-43B8-9814-9C934F520147}" destId="{A35739AD-B4C0-4799-8EC1-24C8CEB1F2A3}" srcOrd="1" destOrd="0" parTransId="{20E7516A-B3EC-4C93-ABCE-F3B27C5DC46B}" sibTransId="{2469B9EB-3FE7-47CC-98B4-6F7A8FA370F5}"/>
    <dgm:cxn modelId="{11A23D31-88C6-45B6-B547-2873F3D0CC94}" type="presOf" srcId="{32AA757E-617A-4938-8F72-C4C38E7F71F3}" destId="{9CA0B4AA-0A99-4EB4-B654-28FECA345A87}" srcOrd="0" destOrd="2" presId="urn:microsoft.com/office/officeart/2005/8/layout/process3"/>
    <dgm:cxn modelId="{CDD7EF40-69DA-4B95-B8B6-8069002A3BF1}" type="presOf" srcId="{6E474DEA-8450-4227-81CF-79E398813EEF}" destId="{7AB64353-1B79-4D3D-8AF3-874198E9C0D9}" srcOrd="0" destOrd="3" presId="urn:microsoft.com/office/officeart/2005/8/layout/process3"/>
    <dgm:cxn modelId="{AC7FDC5E-C8EC-406E-B350-5A16119B03FE}" srcId="{6DC0E1CF-8779-4C95-83D1-5FD5977064FC}" destId="{62142A87-E7DD-4933-BC9F-3C8F1DFBDDB5}" srcOrd="0" destOrd="0" parTransId="{DA1724BB-0171-486A-8B3D-F0A4D2B7E9F1}" sibTransId="{2C5B0318-9DB7-430F-BF6D-6C0466686BCA}"/>
    <dgm:cxn modelId="{A2549E65-09CE-48DD-B879-87B4A2E3031F}" type="presOf" srcId="{C38A6127-FC27-4F37-8A0D-C77BE267F2D0}" destId="{E181CDB4-F985-4B03-947B-4E47CDF2B9FE}" srcOrd="1" destOrd="0" presId="urn:microsoft.com/office/officeart/2005/8/layout/process3"/>
    <dgm:cxn modelId="{504CE16C-D277-46D4-AAE2-81A6B91FE914}" type="presOf" srcId="{0D7C09BB-C387-4E26-BFFF-E05B8325749E}" destId="{A73660EB-E98A-4260-A346-6D98A4810D5C}" srcOrd="0" destOrd="0" presId="urn:microsoft.com/office/officeart/2005/8/layout/process3"/>
    <dgm:cxn modelId="{3EA2FC4F-9F99-4EF8-89DC-E03AFA79B279}" srcId="{6DC0E1CF-8779-4C95-83D1-5FD5977064FC}" destId="{AAADC9F0-414B-48FC-BD16-4ED285A7C477}" srcOrd="1" destOrd="0" parTransId="{4AC70BE3-26BE-4607-9BE5-5A0C0AD465B4}" sibTransId="{B28A29FB-F29E-4D90-ABC5-A5C6C69AFB70}"/>
    <dgm:cxn modelId="{8F85DE72-3C07-4855-85AD-1CC3D81B00D9}" srcId="{6DC0E1CF-8779-4C95-83D1-5FD5977064FC}" destId="{7AE69C00-3972-4CA3-9200-7BB3937C43E4}" srcOrd="2" destOrd="0" parTransId="{08BD9CFC-0EBC-4BCA-BAF5-A259AE10DE3E}" sibTransId="{048162B0-57A9-4852-A668-1734AF9E03BE}"/>
    <dgm:cxn modelId="{E6D4AD53-68E7-49CA-84C0-5DA20861ED5E}" type="presOf" srcId="{F3BD5635-F442-43B8-9814-9C934F520147}" destId="{78B39664-2E25-435F-ABF4-0729492AD26E}" srcOrd="0" destOrd="0" presId="urn:microsoft.com/office/officeart/2005/8/layout/process3"/>
    <dgm:cxn modelId="{C9D96356-51FB-47BC-BC93-D679C157678F}" srcId="{59AD77D6-1808-4313-AEC7-483C0E87C1EB}" destId="{F3BD5635-F442-43B8-9814-9C934F520147}" srcOrd="2" destOrd="0" parTransId="{8AA9A125-5F97-492E-8A21-628CA41E7B67}" sibTransId="{15633BAD-476F-4E84-BE31-CD531325641E}"/>
    <dgm:cxn modelId="{144B4782-ADA9-47E4-B886-A9F44C17124F}" type="presOf" srcId="{C38A6127-FC27-4F37-8A0D-C77BE267F2D0}" destId="{D4F99123-1A7E-438D-8AE6-65830BA96DC6}" srcOrd="0" destOrd="0" presId="urn:microsoft.com/office/officeart/2005/8/layout/process3"/>
    <dgm:cxn modelId="{2C792085-085D-4C6F-B9B8-202287EA6709}" srcId="{0D7C09BB-C387-4E26-BFFF-E05B8325749E}" destId="{E5EE3169-CB10-4361-BC46-AC1FA8D572D4}" srcOrd="0" destOrd="0" parTransId="{7AEB9F4C-1B44-4E14-8760-0FA7757DBCE7}" sibTransId="{242DC3DA-6213-4D9F-86E4-95977D08315A}"/>
    <dgm:cxn modelId="{7D454893-57F7-48C2-9FB1-30156A716E8F}" type="presOf" srcId="{6DC0E1CF-8779-4C95-83D1-5FD5977064FC}" destId="{7ED4B179-5260-4613-B578-29D27D3598FB}" srcOrd="0" destOrd="0" presId="urn:microsoft.com/office/officeart/2005/8/layout/process3"/>
    <dgm:cxn modelId="{81E2EB97-11A7-4041-A416-88F94CDDD7F2}" srcId="{6DC0E1CF-8779-4C95-83D1-5FD5977064FC}" destId="{6E474DEA-8450-4227-81CF-79E398813EEF}" srcOrd="3" destOrd="0" parTransId="{37A09920-59A2-4C0D-AC6C-4EBDED6FB3CE}" sibTransId="{986C4910-A3CE-4823-92A0-2B6F1BFFD781}"/>
    <dgm:cxn modelId="{564A179E-9BD3-439E-9412-0C172F1C385A}" srcId="{59AD77D6-1808-4313-AEC7-483C0E87C1EB}" destId="{0D7C09BB-C387-4E26-BFFF-E05B8325749E}" srcOrd="1" destOrd="0" parTransId="{CF12DBFC-35C2-464D-B338-597A963FC688}" sibTransId="{6D2F37E5-D293-454D-8276-114CA7FFD8F0}"/>
    <dgm:cxn modelId="{477EC49F-0081-4238-B100-BFA1C887125E}" type="presOf" srcId="{AAADC9F0-414B-48FC-BD16-4ED285A7C477}" destId="{7AB64353-1B79-4D3D-8AF3-874198E9C0D9}" srcOrd="0" destOrd="1" presId="urn:microsoft.com/office/officeart/2005/8/layout/process3"/>
    <dgm:cxn modelId="{E11F4AA3-0F5D-4886-BCA1-919A97F1FA0C}" type="presOf" srcId="{62142A87-E7DD-4933-BC9F-3C8F1DFBDDB5}" destId="{7AB64353-1B79-4D3D-8AF3-874198E9C0D9}" srcOrd="0" destOrd="0" presId="urn:microsoft.com/office/officeart/2005/8/layout/process3"/>
    <dgm:cxn modelId="{B8481DA6-22A4-468A-AF79-EB6683351B2F}" type="presOf" srcId="{0D7C09BB-C387-4E26-BFFF-E05B8325749E}" destId="{9210D419-AF19-46DE-B222-1D33CDD9B94F}" srcOrd="1" destOrd="0" presId="urn:microsoft.com/office/officeart/2005/8/layout/process3"/>
    <dgm:cxn modelId="{A26B4EA7-A5CE-4A1D-9CF2-B35DE974F764}" type="presOf" srcId="{59AD77D6-1808-4313-AEC7-483C0E87C1EB}" destId="{426C9381-EE08-4100-8C37-8E21CAE8955A}" srcOrd="0" destOrd="0" presId="urn:microsoft.com/office/officeart/2005/8/layout/process3"/>
    <dgm:cxn modelId="{41E660AC-B11F-48F2-A544-47CCC484A53A}" type="presOf" srcId="{6D2F37E5-D293-454D-8276-114CA7FFD8F0}" destId="{B35A7446-4364-4941-9AF9-4D34D5BAE958}" srcOrd="0" destOrd="0" presId="urn:microsoft.com/office/officeart/2005/8/layout/process3"/>
    <dgm:cxn modelId="{700669AD-435C-4CB3-95CD-8E79F32F84A2}" type="presOf" srcId="{E5EE3169-CB10-4361-BC46-AC1FA8D572D4}" destId="{9CA0B4AA-0A99-4EB4-B654-28FECA345A87}" srcOrd="0" destOrd="0" presId="urn:microsoft.com/office/officeart/2005/8/layout/process3"/>
    <dgm:cxn modelId="{3027ACB0-36FB-421B-85D3-412BFDC4F92A}" type="presOf" srcId="{CB1281A1-D83D-4F23-9895-5178C9FCF4A9}" destId="{9CA0B4AA-0A99-4EB4-B654-28FECA345A87}" srcOrd="0" destOrd="1" presId="urn:microsoft.com/office/officeart/2005/8/layout/process3"/>
    <dgm:cxn modelId="{833466C2-561F-4950-9E1A-2E58298AFE6A}" type="presOf" srcId="{A2C0E2D2-9EBD-409A-B6B8-339EFCA3A897}" destId="{CEE53913-2F66-4CAD-B3BF-37A04910A3BE}" srcOrd="0" destOrd="3" presId="urn:microsoft.com/office/officeart/2005/8/layout/process3"/>
    <dgm:cxn modelId="{51FB90D1-C6F5-4AE3-B863-372721BA7C42}" type="presOf" srcId="{7AE69C00-3972-4CA3-9200-7BB3937C43E4}" destId="{7AB64353-1B79-4D3D-8AF3-874198E9C0D9}" srcOrd="0" destOrd="2" presId="urn:microsoft.com/office/officeart/2005/8/layout/process3"/>
    <dgm:cxn modelId="{A589FAD7-3992-4B81-9061-89D5B3C16CD4}" srcId="{0D7C09BB-C387-4E26-BFFF-E05B8325749E}" destId="{32AA757E-617A-4938-8F72-C4C38E7F71F3}" srcOrd="2" destOrd="0" parTransId="{322C4C6D-6322-4974-9692-CBD466B2A062}" sibTransId="{6879E374-4785-425A-B1C3-A3B2418B1FDD}"/>
    <dgm:cxn modelId="{09513CF2-C489-4566-883C-BFF53BD47E5F}" type="presOf" srcId="{6DC0E1CF-8779-4C95-83D1-5FD5977064FC}" destId="{4FDE8E4C-ECFA-416B-8948-F2B54C9820A4}" srcOrd="1" destOrd="0" presId="urn:microsoft.com/office/officeart/2005/8/layout/process3"/>
    <dgm:cxn modelId="{5D2603F8-0E2A-465D-868E-437DB7D9F4B8}" type="presOf" srcId="{F3BD5635-F442-43B8-9814-9C934F520147}" destId="{B71E4B26-2A53-4E3E-9FB4-B3D7C9412A38}" srcOrd="1" destOrd="0" presId="urn:microsoft.com/office/officeart/2005/8/layout/process3"/>
    <dgm:cxn modelId="{2F5E20FD-98CE-4234-8D14-58DEE7883092}" srcId="{F3BD5635-F442-43B8-9814-9C934F520147}" destId="{A2C0E2D2-9EBD-409A-B6B8-339EFCA3A897}" srcOrd="3" destOrd="0" parTransId="{27BC8DD8-E8FE-4779-BDF2-4F426BD516D5}" sibTransId="{3696DC7B-8E28-4D11-8E17-BF522A5CFA47}"/>
    <dgm:cxn modelId="{C8544CFE-289E-4957-BC45-D05281852FDD}" type="presOf" srcId="{A35739AD-B4C0-4799-8EC1-24C8CEB1F2A3}" destId="{CEE53913-2F66-4CAD-B3BF-37A04910A3BE}" srcOrd="0" destOrd="1" presId="urn:microsoft.com/office/officeart/2005/8/layout/process3"/>
    <dgm:cxn modelId="{3D327BCE-E6F5-40E7-815A-8BDBF3423ED9}" type="presParOf" srcId="{426C9381-EE08-4100-8C37-8E21CAE8955A}" destId="{13E801B8-0093-4851-B55A-87DFDC6E62F5}" srcOrd="0" destOrd="0" presId="urn:microsoft.com/office/officeart/2005/8/layout/process3"/>
    <dgm:cxn modelId="{75FE6254-029E-4899-B1CE-591C694E6C24}" type="presParOf" srcId="{13E801B8-0093-4851-B55A-87DFDC6E62F5}" destId="{7ED4B179-5260-4613-B578-29D27D3598FB}" srcOrd="0" destOrd="0" presId="urn:microsoft.com/office/officeart/2005/8/layout/process3"/>
    <dgm:cxn modelId="{D57018BE-B09A-4B0F-B5B9-986954DA4C9A}" type="presParOf" srcId="{13E801B8-0093-4851-B55A-87DFDC6E62F5}" destId="{4FDE8E4C-ECFA-416B-8948-F2B54C9820A4}" srcOrd="1" destOrd="0" presId="urn:microsoft.com/office/officeart/2005/8/layout/process3"/>
    <dgm:cxn modelId="{E571CE4A-E387-4EEC-8520-0B1116796B94}" type="presParOf" srcId="{13E801B8-0093-4851-B55A-87DFDC6E62F5}" destId="{7AB64353-1B79-4D3D-8AF3-874198E9C0D9}" srcOrd="2" destOrd="0" presId="urn:microsoft.com/office/officeart/2005/8/layout/process3"/>
    <dgm:cxn modelId="{E368E7FC-9603-4CD1-905D-D72EEA8E9EA6}" type="presParOf" srcId="{426C9381-EE08-4100-8C37-8E21CAE8955A}" destId="{D4F99123-1A7E-438D-8AE6-65830BA96DC6}" srcOrd="1" destOrd="0" presId="urn:microsoft.com/office/officeart/2005/8/layout/process3"/>
    <dgm:cxn modelId="{6CF5A531-E3CB-4D86-9B03-84FE7F198770}" type="presParOf" srcId="{D4F99123-1A7E-438D-8AE6-65830BA96DC6}" destId="{E181CDB4-F985-4B03-947B-4E47CDF2B9FE}" srcOrd="0" destOrd="0" presId="urn:microsoft.com/office/officeart/2005/8/layout/process3"/>
    <dgm:cxn modelId="{1C5BD349-D348-4858-B1C1-1B00A76A89D1}" type="presParOf" srcId="{426C9381-EE08-4100-8C37-8E21CAE8955A}" destId="{D73F227C-A519-471B-8446-D85BC7564760}" srcOrd="2" destOrd="0" presId="urn:microsoft.com/office/officeart/2005/8/layout/process3"/>
    <dgm:cxn modelId="{8AD3BA8D-65FD-40C3-8A78-B05F13C0BFDF}" type="presParOf" srcId="{D73F227C-A519-471B-8446-D85BC7564760}" destId="{A73660EB-E98A-4260-A346-6D98A4810D5C}" srcOrd="0" destOrd="0" presId="urn:microsoft.com/office/officeart/2005/8/layout/process3"/>
    <dgm:cxn modelId="{87203BE9-5A8E-47DC-B19F-E5DA043D2165}" type="presParOf" srcId="{D73F227C-A519-471B-8446-D85BC7564760}" destId="{9210D419-AF19-46DE-B222-1D33CDD9B94F}" srcOrd="1" destOrd="0" presId="urn:microsoft.com/office/officeart/2005/8/layout/process3"/>
    <dgm:cxn modelId="{42F35522-16E2-4FA0-B688-54083AE45734}" type="presParOf" srcId="{D73F227C-A519-471B-8446-D85BC7564760}" destId="{9CA0B4AA-0A99-4EB4-B654-28FECA345A87}" srcOrd="2" destOrd="0" presId="urn:microsoft.com/office/officeart/2005/8/layout/process3"/>
    <dgm:cxn modelId="{616EFCB5-B4DE-430A-96D6-3B2E62059C44}" type="presParOf" srcId="{426C9381-EE08-4100-8C37-8E21CAE8955A}" destId="{B35A7446-4364-4941-9AF9-4D34D5BAE958}" srcOrd="3" destOrd="0" presId="urn:microsoft.com/office/officeart/2005/8/layout/process3"/>
    <dgm:cxn modelId="{52C47D4F-FB86-4A92-B832-AC9A1B7684F2}" type="presParOf" srcId="{B35A7446-4364-4941-9AF9-4D34D5BAE958}" destId="{8FEC72F5-3F68-491B-A944-0C797067C498}" srcOrd="0" destOrd="0" presId="urn:microsoft.com/office/officeart/2005/8/layout/process3"/>
    <dgm:cxn modelId="{F1C653B1-AB2A-4B77-9DDB-698FEA52813C}" type="presParOf" srcId="{426C9381-EE08-4100-8C37-8E21CAE8955A}" destId="{44844122-310F-42D5-863E-35882E235A6E}" srcOrd="4" destOrd="0" presId="urn:microsoft.com/office/officeart/2005/8/layout/process3"/>
    <dgm:cxn modelId="{9769A902-C4E9-43E3-904E-4691FE43054E}" type="presParOf" srcId="{44844122-310F-42D5-863E-35882E235A6E}" destId="{78B39664-2E25-435F-ABF4-0729492AD26E}" srcOrd="0" destOrd="0" presId="urn:microsoft.com/office/officeart/2005/8/layout/process3"/>
    <dgm:cxn modelId="{D38BD570-BE83-4645-B26A-8467EEAC1D49}" type="presParOf" srcId="{44844122-310F-42D5-863E-35882E235A6E}" destId="{B71E4B26-2A53-4E3E-9FB4-B3D7C9412A38}" srcOrd="1" destOrd="0" presId="urn:microsoft.com/office/officeart/2005/8/layout/process3"/>
    <dgm:cxn modelId="{E8C596D7-3C93-40C3-B240-F145B0AC0F28}" type="presParOf" srcId="{44844122-310F-42D5-863E-35882E235A6E}" destId="{CEE53913-2F66-4CAD-B3BF-37A04910A3B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C43399-9655-4581-AAFD-D39A6FA6F16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CC207F-913B-4AC2-A919-6995D35505C6}">
      <dgm:prSet phldrT="[Text]"/>
      <dgm:spPr/>
      <dgm:t>
        <a:bodyPr/>
        <a:lstStyle/>
        <a:p>
          <a:r>
            <a:rPr lang="en-US" dirty="0">
              <a:latin typeface="+mj-lt"/>
            </a:rPr>
            <a:t>Network Access </a:t>
          </a:r>
        </a:p>
      </dgm:t>
    </dgm:pt>
    <dgm:pt modelId="{3EFE362A-4583-4296-8E26-75595414DFEC}" type="parTrans" cxnId="{C12D5C29-E77D-472F-907B-0F4238ED47B3}">
      <dgm:prSet/>
      <dgm:spPr/>
      <dgm:t>
        <a:bodyPr/>
        <a:lstStyle/>
        <a:p>
          <a:endParaRPr lang="en-US"/>
        </a:p>
      </dgm:t>
    </dgm:pt>
    <dgm:pt modelId="{6208569E-5FB1-4B53-AB51-96B1104AB785}" type="sibTrans" cxnId="{C12D5C29-E77D-472F-907B-0F4238ED47B3}">
      <dgm:prSet/>
      <dgm:spPr/>
      <dgm:t>
        <a:bodyPr/>
        <a:lstStyle/>
        <a:p>
          <a:endParaRPr lang="en-US"/>
        </a:p>
      </dgm:t>
    </dgm:pt>
    <dgm:pt modelId="{8AB54330-55F4-48FA-88F1-EED2C0917D6D}">
      <dgm:prSet phldrT="[Text]"/>
      <dgm:spPr/>
      <dgm:t>
        <a:bodyPr/>
        <a:lstStyle/>
        <a:p>
          <a:r>
            <a:rPr lang="en-US" dirty="0">
              <a:latin typeface="+mj-lt"/>
            </a:rPr>
            <a:t>Product distribution &amp; reimbursement </a:t>
          </a:r>
        </a:p>
      </dgm:t>
    </dgm:pt>
    <dgm:pt modelId="{AE20BC38-5194-41B9-AEC7-5E4B69E9D323}" type="parTrans" cxnId="{3B97F028-4207-4400-93CC-F8EB02D2151E}">
      <dgm:prSet/>
      <dgm:spPr/>
      <dgm:t>
        <a:bodyPr/>
        <a:lstStyle/>
        <a:p>
          <a:endParaRPr lang="en-US"/>
        </a:p>
      </dgm:t>
    </dgm:pt>
    <dgm:pt modelId="{B16BF0EB-DA2A-4AE2-9A7D-12268CC31161}" type="sibTrans" cxnId="{3B97F028-4207-4400-93CC-F8EB02D2151E}">
      <dgm:prSet/>
      <dgm:spPr/>
      <dgm:t>
        <a:bodyPr/>
        <a:lstStyle/>
        <a:p>
          <a:endParaRPr lang="en-US"/>
        </a:p>
      </dgm:t>
    </dgm:pt>
    <dgm:pt modelId="{42A22F08-CD4A-4671-8151-D1E44532BEC4}">
      <dgm:prSet phldrT="[Text]"/>
      <dgm:spPr/>
      <dgm:t>
        <a:bodyPr/>
        <a:lstStyle/>
        <a:p>
          <a:r>
            <a:rPr lang="en-US" dirty="0">
              <a:latin typeface="+mj-lt"/>
            </a:rPr>
            <a:t>Payer-Implemented Restrictions </a:t>
          </a:r>
        </a:p>
      </dgm:t>
    </dgm:pt>
    <dgm:pt modelId="{552DC959-1E55-4CED-96BB-D5D43336BE92}" type="parTrans" cxnId="{C1D5B715-AAB4-44B4-943F-7803535984DE}">
      <dgm:prSet/>
      <dgm:spPr/>
      <dgm:t>
        <a:bodyPr/>
        <a:lstStyle/>
        <a:p>
          <a:endParaRPr lang="en-US"/>
        </a:p>
      </dgm:t>
    </dgm:pt>
    <dgm:pt modelId="{B8D3518D-7702-4828-94FC-95C617D085B2}" type="sibTrans" cxnId="{C1D5B715-AAB4-44B4-943F-7803535984DE}">
      <dgm:prSet/>
      <dgm:spPr/>
      <dgm:t>
        <a:bodyPr/>
        <a:lstStyle/>
        <a:p>
          <a:endParaRPr lang="en-US"/>
        </a:p>
      </dgm:t>
    </dgm:pt>
    <dgm:pt modelId="{1D284C40-907B-41EB-AD5D-F5D35D83CE75}">
      <dgm:prSet phldrT="[Text]"/>
      <dgm:spPr/>
      <dgm:t>
        <a:bodyPr/>
        <a:lstStyle/>
        <a:p>
          <a:r>
            <a:rPr lang="en-US" dirty="0">
              <a:latin typeface="+mj-lt"/>
            </a:rPr>
            <a:t>Required step therapy </a:t>
          </a:r>
        </a:p>
      </dgm:t>
    </dgm:pt>
    <dgm:pt modelId="{4E35376B-53F7-4AC7-AB56-19FE720A4AC2}" type="parTrans" cxnId="{9F1AA893-F90D-4754-814C-46FB310C7489}">
      <dgm:prSet/>
      <dgm:spPr/>
      <dgm:t>
        <a:bodyPr/>
        <a:lstStyle/>
        <a:p>
          <a:endParaRPr lang="en-US"/>
        </a:p>
      </dgm:t>
    </dgm:pt>
    <dgm:pt modelId="{F8E41A31-15EE-4BCC-98EA-3A855BB3B1D4}" type="sibTrans" cxnId="{9F1AA893-F90D-4754-814C-46FB310C7489}">
      <dgm:prSet/>
      <dgm:spPr/>
      <dgm:t>
        <a:bodyPr/>
        <a:lstStyle/>
        <a:p>
          <a:endParaRPr lang="en-US"/>
        </a:p>
      </dgm:t>
    </dgm:pt>
    <dgm:pt modelId="{2075E2BF-E8DF-45E9-B0EF-E6ECA5AACF80}">
      <dgm:prSet phldrT="[Text]"/>
      <dgm:spPr/>
      <dgm:t>
        <a:bodyPr/>
        <a:lstStyle/>
        <a:p>
          <a:r>
            <a:rPr lang="en-US" dirty="0">
              <a:latin typeface="+mj-lt"/>
            </a:rPr>
            <a:t>Prior authorizations &amp; other UM programs</a:t>
          </a:r>
        </a:p>
      </dgm:t>
    </dgm:pt>
    <dgm:pt modelId="{448685BE-D16C-4458-8D9A-81316B9A7F23}" type="parTrans" cxnId="{6BAFB880-66E4-4B1D-880B-0EC43A337310}">
      <dgm:prSet/>
      <dgm:spPr/>
      <dgm:t>
        <a:bodyPr/>
        <a:lstStyle/>
        <a:p>
          <a:endParaRPr lang="en-US"/>
        </a:p>
      </dgm:t>
    </dgm:pt>
    <dgm:pt modelId="{1E867755-87EE-4144-B220-85996E3D9658}" type="sibTrans" cxnId="{6BAFB880-66E4-4B1D-880B-0EC43A337310}">
      <dgm:prSet/>
      <dgm:spPr/>
      <dgm:t>
        <a:bodyPr/>
        <a:lstStyle/>
        <a:p>
          <a:endParaRPr lang="en-US"/>
        </a:p>
      </dgm:t>
    </dgm:pt>
    <dgm:pt modelId="{A8E58D62-2E25-4CC7-B5EB-91A194667B23}">
      <dgm:prSet phldrT="[Text]"/>
      <dgm:spPr/>
      <dgm:t>
        <a:bodyPr/>
        <a:lstStyle/>
        <a:p>
          <a:r>
            <a:rPr lang="en-US" dirty="0">
              <a:latin typeface="+mj-lt"/>
            </a:rPr>
            <a:t>Product Characteristics </a:t>
          </a:r>
        </a:p>
      </dgm:t>
    </dgm:pt>
    <dgm:pt modelId="{70FCF323-F705-40A1-99EB-F4BE5DA898B2}" type="parTrans" cxnId="{0B86FD55-296E-463D-A383-36A2D105DC94}">
      <dgm:prSet/>
      <dgm:spPr/>
      <dgm:t>
        <a:bodyPr/>
        <a:lstStyle/>
        <a:p>
          <a:endParaRPr lang="en-US"/>
        </a:p>
      </dgm:t>
    </dgm:pt>
    <dgm:pt modelId="{956EBBBB-0DF4-4A9D-BFC7-415C71B5E99D}" type="sibTrans" cxnId="{0B86FD55-296E-463D-A383-36A2D105DC94}">
      <dgm:prSet/>
      <dgm:spPr/>
      <dgm:t>
        <a:bodyPr/>
        <a:lstStyle/>
        <a:p>
          <a:endParaRPr lang="en-US"/>
        </a:p>
      </dgm:t>
    </dgm:pt>
    <dgm:pt modelId="{B4AFE52C-3637-4EEB-8C10-584BBD0DC151}">
      <dgm:prSet phldrT="[Text]"/>
      <dgm:spPr/>
      <dgm:t>
        <a:bodyPr/>
        <a:lstStyle/>
        <a:p>
          <a:r>
            <a:rPr lang="en-US" dirty="0">
              <a:latin typeface="+mj-lt"/>
            </a:rPr>
            <a:t>Inactive ingredients &amp; available concentrations   </a:t>
          </a:r>
        </a:p>
      </dgm:t>
    </dgm:pt>
    <dgm:pt modelId="{9A114FD1-0B8E-4C64-9BE3-761B607A8331}" type="parTrans" cxnId="{A2EFE552-58A3-4C40-B851-D3904F8D9A78}">
      <dgm:prSet/>
      <dgm:spPr/>
      <dgm:t>
        <a:bodyPr/>
        <a:lstStyle/>
        <a:p>
          <a:endParaRPr lang="en-US"/>
        </a:p>
      </dgm:t>
    </dgm:pt>
    <dgm:pt modelId="{7D7151AB-EF63-40FB-BCEF-7A00197CA962}" type="sibTrans" cxnId="{A2EFE552-58A3-4C40-B851-D3904F8D9A78}">
      <dgm:prSet/>
      <dgm:spPr/>
      <dgm:t>
        <a:bodyPr/>
        <a:lstStyle/>
        <a:p>
          <a:endParaRPr lang="en-US"/>
        </a:p>
      </dgm:t>
    </dgm:pt>
    <dgm:pt modelId="{819D9180-69A6-4F2D-80D6-230CC6AE70C7}">
      <dgm:prSet phldrT="[Text]"/>
      <dgm:spPr/>
      <dgm:t>
        <a:bodyPr/>
        <a:lstStyle/>
        <a:p>
          <a:r>
            <a:rPr lang="en-US" dirty="0">
              <a:latin typeface="+mj-lt"/>
            </a:rPr>
            <a:t>Administration considerations </a:t>
          </a:r>
        </a:p>
      </dgm:t>
    </dgm:pt>
    <dgm:pt modelId="{D1E65D5E-FFB9-4FFE-9B94-12DB72B32B8E}" type="parTrans" cxnId="{C6AE1440-36BF-41FC-91B4-43180C98C874}">
      <dgm:prSet/>
      <dgm:spPr/>
      <dgm:t>
        <a:bodyPr/>
        <a:lstStyle/>
        <a:p>
          <a:endParaRPr lang="en-US"/>
        </a:p>
      </dgm:t>
    </dgm:pt>
    <dgm:pt modelId="{7C3D0C5F-9506-435A-8F32-EED4F11B95DF}" type="sibTrans" cxnId="{C6AE1440-36BF-41FC-91B4-43180C98C874}">
      <dgm:prSet/>
      <dgm:spPr/>
      <dgm:t>
        <a:bodyPr/>
        <a:lstStyle/>
        <a:p>
          <a:endParaRPr lang="en-US"/>
        </a:p>
      </dgm:t>
    </dgm:pt>
    <dgm:pt modelId="{EBD32646-23D3-4CE4-A7DA-1B3CC6BE4279}">
      <dgm:prSet phldrT="[Text]"/>
      <dgm:spPr/>
      <dgm:t>
        <a:bodyPr/>
        <a:lstStyle/>
        <a:p>
          <a:r>
            <a:rPr lang="en-US" dirty="0">
              <a:latin typeface="+mj-lt"/>
            </a:rPr>
            <a:t>Practice Setting </a:t>
          </a:r>
        </a:p>
      </dgm:t>
    </dgm:pt>
    <dgm:pt modelId="{9BDBAE9D-EC17-45CE-868E-F5E1CD56CA88}" type="parTrans" cxnId="{073FDA3D-C200-435C-B62A-EA85D1862D9F}">
      <dgm:prSet/>
      <dgm:spPr/>
      <dgm:t>
        <a:bodyPr/>
        <a:lstStyle/>
        <a:p>
          <a:endParaRPr lang="en-US"/>
        </a:p>
      </dgm:t>
    </dgm:pt>
    <dgm:pt modelId="{891DF275-57D8-49FF-904C-D288FCEEFCE2}" type="sibTrans" cxnId="{073FDA3D-C200-435C-B62A-EA85D1862D9F}">
      <dgm:prSet/>
      <dgm:spPr/>
      <dgm:t>
        <a:bodyPr/>
        <a:lstStyle/>
        <a:p>
          <a:endParaRPr lang="en-US"/>
        </a:p>
      </dgm:t>
    </dgm:pt>
    <dgm:pt modelId="{9257626F-BE4D-485D-A0F5-AA5EF24C7845}">
      <dgm:prSet phldrT="[Text]"/>
      <dgm:spPr/>
      <dgm:t>
        <a:bodyPr/>
        <a:lstStyle/>
        <a:p>
          <a:r>
            <a:rPr lang="en-US" dirty="0">
              <a:latin typeface="+mj-lt"/>
            </a:rPr>
            <a:t>Patient &amp; Provider Education</a:t>
          </a:r>
        </a:p>
      </dgm:t>
    </dgm:pt>
    <dgm:pt modelId="{B8E839F1-5BE0-4C7E-9BE2-A29DE27835CA}" type="parTrans" cxnId="{1995B17A-E4E3-467F-AA3C-895F4CC21088}">
      <dgm:prSet/>
      <dgm:spPr/>
      <dgm:t>
        <a:bodyPr/>
        <a:lstStyle/>
        <a:p>
          <a:endParaRPr lang="en-US"/>
        </a:p>
      </dgm:t>
    </dgm:pt>
    <dgm:pt modelId="{50D1FE0E-7913-48BD-AEE8-CF0FDD7D73FD}" type="sibTrans" cxnId="{1995B17A-E4E3-467F-AA3C-895F4CC21088}">
      <dgm:prSet/>
      <dgm:spPr/>
      <dgm:t>
        <a:bodyPr/>
        <a:lstStyle/>
        <a:p>
          <a:endParaRPr lang="en-US"/>
        </a:p>
      </dgm:t>
    </dgm:pt>
    <dgm:pt modelId="{457FE5C6-4D15-4E8F-B467-ACA85BB8A161}">
      <dgm:prSet phldrT="[Text]"/>
      <dgm:spPr/>
      <dgm:t>
        <a:bodyPr/>
        <a:lstStyle/>
        <a:p>
          <a:r>
            <a:rPr lang="en-US" dirty="0">
              <a:latin typeface="+mj-lt"/>
            </a:rPr>
            <a:t>Institutional vs Outpatient </a:t>
          </a:r>
        </a:p>
      </dgm:t>
    </dgm:pt>
    <dgm:pt modelId="{C62F5EB7-3670-4B69-AFF3-D4DCEB2650E3}" type="parTrans" cxnId="{03D2D598-BBDD-42E9-BB52-9E60D9128458}">
      <dgm:prSet/>
      <dgm:spPr/>
      <dgm:t>
        <a:bodyPr/>
        <a:lstStyle/>
        <a:p>
          <a:endParaRPr lang="en-US"/>
        </a:p>
      </dgm:t>
    </dgm:pt>
    <dgm:pt modelId="{D00F6E55-081F-4A17-8889-9527E9074B05}" type="sibTrans" cxnId="{03D2D598-BBDD-42E9-BB52-9E60D9128458}">
      <dgm:prSet/>
      <dgm:spPr/>
      <dgm:t>
        <a:bodyPr/>
        <a:lstStyle/>
        <a:p>
          <a:endParaRPr lang="en-US"/>
        </a:p>
      </dgm:t>
    </dgm:pt>
    <dgm:pt modelId="{071B0E83-0FB6-4AFB-9872-7974B3C4BD6A}">
      <dgm:prSet phldrT="[Text]"/>
      <dgm:spPr/>
      <dgm:t>
        <a:bodyPr/>
        <a:lstStyle/>
        <a:p>
          <a:r>
            <a:rPr lang="en-US" dirty="0">
              <a:latin typeface="+mj-lt"/>
            </a:rPr>
            <a:t>Medically vs self-administered </a:t>
          </a:r>
        </a:p>
      </dgm:t>
    </dgm:pt>
    <dgm:pt modelId="{157B4087-19FE-4B81-8319-8F97DB569F4A}" type="parTrans" cxnId="{1BFD9ADA-C5D8-4568-8A23-5AA6B3499B25}">
      <dgm:prSet/>
      <dgm:spPr/>
      <dgm:t>
        <a:bodyPr/>
        <a:lstStyle/>
        <a:p>
          <a:endParaRPr lang="en-US"/>
        </a:p>
      </dgm:t>
    </dgm:pt>
    <dgm:pt modelId="{F40C65EA-C243-4D76-B227-CCD4B2B47972}" type="sibTrans" cxnId="{1BFD9ADA-C5D8-4568-8A23-5AA6B3499B25}">
      <dgm:prSet/>
      <dgm:spPr/>
      <dgm:t>
        <a:bodyPr/>
        <a:lstStyle/>
        <a:p>
          <a:endParaRPr lang="en-US"/>
        </a:p>
      </dgm:t>
    </dgm:pt>
    <dgm:pt modelId="{5A2DDC40-F4A3-4BEA-BB84-35AD58EC61A2}">
      <dgm:prSet phldrT="[Text]"/>
      <dgm:spPr/>
      <dgm:t>
        <a:bodyPr/>
        <a:lstStyle/>
        <a:p>
          <a:r>
            <a:rPr lang="en-US" dirty="0">
              <a:latin typeface="+mj-lt"/>
            </a:rPr>
            <a:t>Confidence in biosimilars </a:t>
          </a:r>
        </a:p>
      </dgm:t>
    </dgm:pt>
    <dgm:pt modelId="{0FF89169-DA51-46A7-AB71-BD2307FF81A0}" type="parTrans" cxnId="{5E390858-D472-4CDF-A7E6-0AD6D94EADC1}">
      <dgm:prSet/>
      <dgm:spPr/>
      <dgm:t>
        <a:bodyPr/>
        <a:lstStyle/>
        <a:p>
          <a:endParaRPr lang="en-US"/>
        </a:p>
      </dgm:t>
    </dgm:pt>
    <dgm:pt modelId="{8466BF36-3EB6-4500-AB74-31372AA281E6}" type="sibTrans" cxnId="{5E390858-D472-4CDF-A7E6-0AD6D94EADC1}">
      <dgm:prSet/>
      <dgm:spPr/>
      <dgm:t>
        <a:bodyPr/>
        <a:lstStyle/>
        <a:p>
          <a:endParaRPr lang="en-US"/>
        </a:p>
      </dgm:t>
    </dgm:pt>
    <dgm:pt modelId="{57C9E4E0-1EFB-4138-8216-8FCE314FA8E8}" type="pres">
      <dgm:prSet presAssocID="{67C43399-9655-4581-AAFD-D39A6FA6F16D}" presName="Name0" presStyleCnt="0">
        <dgm:presLayoutVars>
          <dgm:dir/>
          <dgm:animLvl val="lvl"/>
          <dgm:resizeHandles val="exact"/>
        </dgm:presLayoutVars>
      </dgm:prSet>
      <dgm:spPr/>
    </dgm:pt>
    <dgm:pt modelId="{E144C47B-EEB9-4125-B78A-6D5B94032FFB}" type="pres">
      <dgm:prSet presAssocID="{6ACC207F-913B-4AC2-A919-6995D35505C6}" presName="linNode" presStyleCnt="0"/>
      <dgm:spPr/>
    </dgm:pt>
    <dgm:pt modelId="{D1338415-1659-4EE9-9005-40D0646CE5B9}" type="pres">
      <dgm:prSet presAssocID="{6ACC207F-913B-4AC2-A919-6995D35505C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3B772306-B940-4D15-A5B4-8A5DF0406632}" type="pres">
      <dgm:prSet presAssocID="{6ACC207F-913B-4AC2-A919-6995D35505C6}" presName="descendantText" presStyleLbl="alignAccFollowNode1" presStyleIdx="0" presStyleCnt="5">
        <dgm:presLayoutVars>
          <dgm:bulletEnabled val="1"/>
        </dgm:presLayoutVars>
      </dgm:prSet>
      <dgm:spPr/>
    </dgm:pt>
    <dgm:pt modelId="{722C2D30-DF00-4B66-A891-92F9CAA69F8D}" type="pres">
      <dgm:prSet presAssocID="{6208569E-5FB1-4B53-AB51-96B1104AB785}" presName="sp" presStyleCnt="0"/>
      <dgm:spPr/>
    </dgm:pt>
    <dgm:pt modelId="{53254346-4FD4-4DB4-880B-3D64C3ECB19F}" type="pres">
      <dgm:prSet presAssocID="{42A22F08-CD4A-4671-8151-D1E44532BEC4}" presName="linNode" presStyleCnt="0"/>
      <dgm:spPr/>
    </dgm:pt>
    <dgm:pt modelId="{34190F14-26E3-4D7C-A45C-BDBD5F507631}" type="pres">
      <dgm:prSet presAssocID="{42A22F08-CD4A-4671-8151-D1E44532BEC4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7DD8BE73-DB56-4FE8-9D69-C990B2F4DD86}" type="pres">
      <dgm:prSet presAssocID="{42A22F08-CD4A-4671-8151-D1E44532BEC4}" presName="descendantText" presStyleLbl="alignAccFollowNode1" presStyleIdx="1" presStyleCnt="5">
        <dgm:presLayoutVars>
          <dgm:bulletEnabled val="1"/>
        </dgm:presLayoutVars>
      </dgm:prSet>
      <dgm:spPr/>
    </dgm:pt>
    <dgm:pt modelId="{D9447627-72A3-490F-A832-BED64FA6290C}" type="pres">
      <dgm:prSet presAssocID="{B8D3518D-7702-4828-94FC-95C617D085B2}" presName="sp" presStyleCnt="0"/>
      <dgm:spPr/>
    </dgm:pt>
    <dgm:pt modelId="{33E96A58-0539-4C3F-8F50-F0A5B8D81E1D}" type="pres">
      <dgm:prSet presAssocID="{A8E58D62-2E25-4CC7-B5EB-91A194667B23}" presName="linNode" presStyleCnt="0"/>
      <dgm:spPr/>
    </dgm:pt>
    <dgm:pt modelId="{2FC8F908-5CB6-448D-A24F-877B26EC0E18}" type="pres">
      <dgm:prSet presAssocID="{A8E58D62-2E25-4CC7-B5EB-91A194667B2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BEBD676E-6BD2-4F3A-AD1D-F3B9AD245743}" type="pres">
      <dgm:prSet presAssocID="{A8E58D62-2E25-4CC7-B5EB-91A194667B23}" presName="descendantText" presStyleLbl="alignAccFollowNode1" presStyleIdx="2" presStyleCnt="5">
        <dgm:presLayoutVars>
          <dgm:bulletEnabled val="1"/>
        </dgm:presLayoutVars>
      </dgm:prSet>
      <dgm:spPr/>
    </dgm:pt>
    <dgm:pt modelId="{E7F68A27-638E-4CD7-99A8-27D6FF8EC20F}" type="pres">
      <dgm:prSet presAssocID="{956EBBBB-0DF4-4A9D-BFC7-415C71B5E99D}" presName="sp" presStyleCnt="0"/>
      <dgm:spPr/>
    </dgm:pt>
    <dgm:pt modelId="{6BF42E2F-EE0E-4C01-8BBF-31C54D66162D}" type="pres">
      <dgm:prSet presAssocID="{EBD32646-23D3-4CE4-A7DA-1B3CC6BE4279}" presName="linNode" presStyleCnt="0"/>
      <dgm:spPr/>
    </dgm:pt>
    <dgm:pt modelId="{DEC09DB0-469B-45B3-B386-BF0FD9C39209}" type="pres">
      <dgm:prSet presAssocID="{EBD32646-23D3-4CE4-A7DA-1B3CC6BE4279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22724E9B-EFC1-4BAB-8219-0BAB3F35458A}" type="pres">
      <dgm:prSet presAssocID="{EBD32646-23D3-4CE4-A7DA-1B3CC6BE4279}" presName="descendantText" presStyleLbl="alignAccFollowNode1" presStyleIdx="3" presStyleCnt="5">
        <dgm:presLayoutVars>
          <dgm:bulletEnabled val="1"/>
        </dgm:presLayoutVars>
      </dgm:prSet>
      <dgm:spPr/>
    </dgm:pt>
    <dgm:pt modelId="{08A92663-6591-4A8D-B3D5-9E45D538A999}" type="pres">
      <dgm:prSet presAssocID="{891DF275-57D8-49FF-904C-D288FCEEFCE2}" presName="sp" presStyleCnt="0"/>
      <dgm:spPr/>
    </dgm:pt>
    <dgm:pt modelId="{8004CC8B-AD99-4ED5-83FF-3703F0C89027}" type="pres">
      <dgm:prSet presAssocID="{9257626F-BE4D-485D-A0F5-AA5EF24C7845}" presName="linNode" presStyleCnt="0"/>
      <dgm:spPr/>
    </dgm:pt>
    <dgm:pt modelId="{0D3FE10A-651D-4A81-B714-14B51F78CDBB}" type="pres">
      <dgm:prSet presAssocID="{9257626F-BE4D-485D-A0F5-AA5EF24C7845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DA31FAE3-74A5-4795-9DFD-9AEFE859D9DA}" type="pres">
      <dgm:prSet presAssocID="{9257626F-BE4D-485D-A0F5-AA5EF24C7845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2493FB14-629A-49A8-B2ED-FC41AD1D52E5}" type="presOf" srcId="{B4AFE52C-3637-4EEB-8C10-584BBD0DC151}" destId="{BEBD676E-6BD2-4F3A-AD1D-F3B9AD245743}" srcOrd="0" destOrd="0" presId="urn:microsoft.com/office/officeart/2005/8/layout/vList5"/>
    <dgm:cxn modelId="{C1D5B715-AAB4-44B4-943F-7803535984DE}" srcId="{67C43399-9655-4581-AAFD-D39A6FA6F16D}" destId="{42A22F08-CD4A-4671-8151-D1E44532BEC4}" srcOrd="1" destOrd="0" parTransId="{552DC959-1E55-4CED-96BB-D5D43336BE92}" sibTransId="{B8D3518D-7702-4828-94FC-95C617D085B2}"/>
    <dgm:cxn modelId="{E3EB541D-8DDB-4F37-A199-1702C4650194}" type="presOf" srcId="{67C43399-9655-4581-AAFD-D39A6FA6F16D}" destId="{57C9E4E0-1EFB-4138-8216-8FCE314FA8E8}" srcOrd="0" destOrd="0" presId="urn:microsoft.com/office/officeart/2005/8/layout/vList5"/>
    <dgm:cxn modelId="{3B97F028-4207-4400-93CC-F8EB02D2151E}" srcId="{6ACC207F-913B-4AC2-A919-6995D35505C6}" destId="{8AB54330-55F4-48FA-88F1-EED2C0917D6D}" srcOrd="0" destOrd="0" parTransId="{AE20BC38-5194-41B9-AEC7-5E4B69E9D323}" sibTransId="{B16BF0EB-DA2A-4AE2-9A7D-12268CC31161}"/>
    <dgm:cxn modelId="{C12D5C29-E77D-472F-907B-0F4238ED47B3}" srcId="{67C43399-9655-4581-AAFD-D39A6FA6F16D}" destId="{6ACC207F-913B-4AC2-A919-6995D35505C6}" srcOrd="0" destOrd="0" parTransId="{3EFE362A-4583-4296-8E26-75595414DFEC}" sibTransId="{6208569E-5FB1-4B53-AB51-96B1104AB785}"/>
    <dgm:cxn modelId="{073FDA3D-C200-435C-B62A-EA85D1862D9F}" srcId="{67C43399-9655-4581-AAFD-D39A6FA6F16D}" destId="{EBD32646-23D3-4CE4-A7DA-1B3CC6BE4279}" srcOrd="3" destOrd="0" parTransId="{9BDBAE9D-EC17-45CE-868E-F5E1CD56CA88}" sibTransId="{891DF275-57D8-49FF-904C-D288FCEEFCE2}"/>
    <dgm:cxn modelId="{C6AE1440-36BF-41FC-91B4-43180C98C874}" srcId="{A8E58D62-2E25-4CC7-B5EB-91A194667B23}" destId="{819D9180-69A6-4F2D-80D6-230CC6AE70C7}" srcOrd="1" destOrd="0" parTransId="{D1E65D5E-FFB9-4FFE-9B94-12DB72B32B8E}" sibTransId="{7C3D0C5F-9506-435A-8F32-EED4F11B95DF}"/>
    <dgm:cxn modelId="{0C8AD647-908D-4236-942A-5D46A376498F}" type="presOf" srcId="{819D9180-69A6-4F2D-80D6-230CC6AE70C7}" destId="{BEBD676E-6BD2-4F3A-AD1D-F3B9AD245743}" srcOrd="0" destOrd="1" presId="urn:microsoft.com/office/officeart/2005/8/layout/vList5"/>
    <dgm:cxn modelId="{2DEE1549-1166-44E2-8BB4-2C1285B58750}" type="presOf" srcId="{8AB54330-55F4-48FA-88F1-EED2C0917D6D}" destId="{3B772306-B940-4D15-A5B4-8A5DF0406632}" srcOrd="0" destOrd="0" presId="urn:microsoft.com/office/officeart/2005/8/layout/vList5"/>
    <dgm:cxn modelId="{A3B26369-A8F8-4A1B-BB97-D09C9018B4EA}" type="presOf" srcId="{071B0E83-0FB6-4AFB-9872-7974B3C4BD6A}" destId="{22724E9B-EFC1-4BAB-8219-0BAB3F35458A}" srcOrd="0" destOrd="1" presId="urn:microsoft.com/office/officeart/2005/8/layout/vList5"/>
    <dgm:cxn modelId="{6B67456E-B797-4CF2-8284-E00016FB95D8}" type="presOf" srcId="{5A2DDC40-F4A3-4BEA-BB84-35AD58EC61A2}" destId="{DA31FAE3-74A5-4795-9DFD-9AEFE859D9DA}" srcOrd="0" destOrd="0" presId="urn:microsoft.com/office/officeart/2005/8/layout/vList5"/>
    <dgm:cxn modelId="{A2EFE552-58A3-4C40-B851-D3904F8D9A78}" srcId="{A8E58D62-2E25-4CC7-B5EB-91A194667B23}" destId="{B4AFE52C-3637-4EEB-8C10-584BBD0DC151}" srcOrd="0" destOrd="0" parTransId="{9A114FD1-0B8E-4C64-9BE3-761B607A8331}" sibTransId="{7D7151AB-EF63-40FB-BCEF-7A00197CA962}"/>
    <dgm:cxn modelId="{CC69F275-E13F-486B-B6C7-DF113EA674D5}" type="presOf" srcId="{1D284C40-907B-41EB-AD5D-F5D35D83CE75}" destId="{7DD8BE73-DB56-4FE8-9D69-C990B2F4DD86}" srcOrd="0" destOrd="0" presId="urn:microsoft.com/office/officeart/2005/8/layout/vList5"/>
    <dgm:cxn modelId="{0B86FD55-296E-463D-A383-36A2D105DC94}" srcId="{67C43399-9655-4581-AAFD-D39A6FA6F16D}" destId="{A8E58D62-2E25-4CC7-B5EB-91A194667B23}" srcOrd="2" destOrd="0" parTransId="{70FCF323-F705-40A1-99EB-F4BE5DA898B2}" sibTransId="{956EBBBB-0DF4-4A9D-BFC7-415C71B5E99D}"/>
    <dgm:cxn modelId="{5E390858-D472-4CDF-A7E6-0AD6D94EADC1}" srcId="{9257626F-BE4D-485D-A0F5-AA5EF24C7845}" destId="{5A2DDC40-F4A3-4BEA-BB84-35AD58EC61A2}" srcOrd="0" destOrd="0" parTransId="{0FF89169-DA51-46A7-AB71-BD2307FF81A0}" sibTransId="{8466BF36-3EB6-4500-AB74-31372AA281E6}"/>
    <dgm:cxn modelId="{1995B17A-E4E3-467F-AA3C-895F4CC21088}" srcId="{67C43399-9655-4581-AAFD-D39A6FA6F16D}" destId="{9257626F-BE4D-485D-A0F5-AA5EF24C7845}" srcOrd="4" destOrd="0" parTransId="{B8E839F1-5BE0-4C7E-9BE2-A29DE27835CA}" sibTransId="{50D1FE0E-7913-48BD-AEE8-CF0FDD7D73FD}"/>
    <dgm:cxn modelId="{873F527D-2BBB-4D6C-8B16-BC351D2917E3}" type="presOf" srcId="{6ACC207F-913B-4AC2-A919-6995D35505C6}" destId="{D1338415-1659-4EE9-9005-40D0646CE5B9}" srcOrd="0" destOrd="0" presId="urn:microsoft.com/office/officeart/2005/8/layout/vList5"/>
    <dgm:cxn modelId="{6BAFB880-66E4-4B1D-880B-0EC43A337310}" srcId="{42A22F08-CD4A-4671-8151-D1E44532BEC4}" destId="{2075E2BF-E8DF-45E9-B0EF-E6ECA5AACF80}" srcOrd="1" destOrd="0" parTransId="{448685BE-D16C-4458-8D9A-81316B9A7F23}" sibTransId="{1E867755-87EE-4144-B220-85996E3D9658}"/>
    <dgm:cxn modelId="{7E13E38B-86F3-4724-984B-462074AF02FB}" type="presOf" srcId="{2075E2BF-E8DF-45E9-B0EF-E6ECA5AACF80}" destId="{7DD8BE73-DB56-4FE8-9D69-C990B2F4DD86}" srcOrd="0" destOrd="1" presId="urn:microsoft.com/office/officeart/2005/8/layout/vList5"/>
    <dgm:cxn modelId="{9F1AA893-F90D-4754-814C-46FB310C7489}" srcId="{42A22F08-CD4A-4671-8151-D1E44532BEC4}" destId="{1D284C40-907B-41EB-AD5D-F5D35D83CE75}" srcOrd="0" destOrd="0" parTransId="{4E35376B-53F7-4AC7-AB56-19FE720A4AC2}" sibTransId="{F8E41A31-15EE-4BCC-98EA-3A855BB3B1D4}"/>
    <dgm:cxn modelId="{6FDACA98-4DA1-4DB4-8DD0-A4E1FD87794C}" type="presOf" srcId="{457FE5C6-4D15-4E8F-B467-ACA85BB8A161}" destId="{22724E9B-EFC1-4BAB-8219-0BAB3F35458A}" srcOrd="0" destOrd="0" presId="urn:microsoft.com/office/officeart/2005/8/layout/vList5"/>
    <dgm:cxn modelId="{03D2D598-BBDD-42E9-BB52-9E60D9128458}" srcId="{EBD32646-23D3-4CE4-A7DA-1B3CC6BE4279}" destId="{457FE5C6-4D15-4E8F-B467-ACA85BB8A161}" srcOrd="0" destOrd="0" parTransId="{C62F5EB7-3670-4B69-AFF3-D4DCEB2650E3}" sibTransId="{D00F6E55-081F-4A17-8889-9527E9074B05}"/>
    <dgm:cxn modelId="{166AA1A0-DE71-4A0F-A629-45D2622C1D8D}" type="presOf" srcId="{A8E58D62-2E25-4CC7-B5EB-91A194667B23}" destId="{2FC8F908-5CB6-448D-A24F-877B26EC0E18}" srcOrd="0" destOrd="0" presId="urn:microsoft.com/office/officeart/2005/8/layout/vList5"/>
    <dgm:cxn modelId="{4365E0D7-4587-49C6-B297-3F16D238768B}" type="presOf" srcId="{EBD32646-23D3-4CE4-A7DA-1B3CC6BE4279}" destId="{DEC09DB0-469B-45B3-B386-BF0FD9C39209}" srcOrd="0" destOrd="0" presId="urn:microsoft.com/office/officeart/2005/8/layout/vList5"/>
    <dgm:cxn modelId="{1BFD9ADA-C5D8-4568-8A23-5AA6B3499B25}" srcId="{EBD32646-23D3-4CE4-A7DA-1B3CC6BE4279}" destId="{071B0E83-0FB6-4AFB-9872-7974B3C4BD6A}" srcOrd="1" destOrd="0" parTransId="{157B4087-19FE-4B81-8319-8F97DB569F4A}" sibTransId="{F40C65EA-C243-4D76-B227-CCD4B2B47972}"/>
    <dgm:cxn modelId="{E84EB2E1-3A78-4228-838E-9DF107FB9647}" type="presOf" srcId="{9257626F-BE4D-485D-A0F5-AA5EF24C7845}" destId="{0D3FE10A-651D-4A81-B714-14B51F78CDBB}" srcOrd="0" destOrd="0" presId="urn:microsoft.com/office/officeart/2005/8/layout/vList5"/>
    <dgm:cxn modelId="{187564EA-BE0E-4794-B494-FDAAB8823F93}" type="presOf" srcId="{42A22F08-CD4A-4671-8151-D1E44532BEC4}" destId="{34190F14-26E3-4D7C-A45C-BDBD5F507631}" srcOrd="0" destOrd="0" presId="urn:microsoft.com/office/officeart/2005/8/layout/vList5"/>
    <dgm:cxn modelId="{F72DCE64-9E7F-476B-95FB-24FED6EDB62E}" type="presParOf" srcId="{57C9E4E0-1EFB-4138-8216-8FCE314FA8E8}" destId="{E144C47B-EEB9-4125-B78A-6D5B94032FFB}" srcOrd="0" destOrd="0" presId="urn:microsoft.com/office/officeart/2005/8/layout/vList5"/>
    <dgm:cxn modelId="{E93B5B69-49CD-4BBE-82E1-FDC1CCBE4F8A}" type="presParOf" srcId="{E144C47B-EEB9-4125-B78A-6D5B94032FFB}" destId="{D1338415-1659-4EE9-9005-40D0646CE5B9}" srcOrd="0" destOrd="0" presId="urn:microsoft.com/office/officeart/2005/8/layout/vList5"/>
    <dgm:cxn modelId="{BE9F029F-D37C-48AC-99C4-1652ADC4E387}" type="presParOf" srcId="{E144C47B-EEB9-4125-B78A-6D5B94032FFB}" destId="{3B772306-B940-4D15-A5B4-8A5DF0406632}" srcOrd="1" destOrd="0" presId="urn:microsoft.com/office/officeart/2005/8/layout/vList5"/>
    <dgm:cxn modelId="{1335AC4B-BD21-4686-BD8A-4D8DF6000280}" type="presParOf" srcId="{57C9E4E0-1EFB-4138-8216-8FCE314FA8E8}" destId="{722C2D30-DF00-4B66-A891-92F9CAA69F8D}" srcOrd="1" destOrd="0" presId="urn:microsoft.com/office/officeart/2005/8/layout/vList5"/>
    <dgm:cxn modelId="{33E5F6B1-D831-4EDD-918D-70AC929EE7CC}" type="presParOf" srcId="{57C9E4E0-1EFB-4138-8216-8FCE314FA8E8}" destId="{53254346-4FD4-4DB4-880B-3D64C3ECB19F}" srcOrd="2" destOrd="0" presId="urn:microsoft.com/office/officeart/2005/8/layout/vList5"/>
    <dgm:cxn modelId="{B65F1361-1D64-4ED5-A953-2BB09AB824FD}" type="presParOf" srcId="{53254346-4FD4-4DB4-880B-3D64C3ECB19F}" destId="{34190F14-26E3-4D7C-A45C-BDBD5F507631}" srcOrd="0" destOrd="0" presId="urn:microsoft.com/office/officeart/2005/8/layout/vList5"/>
    <dgm:cxn modelId="{E5A25F31-DC4F-4881-943B-97B3E1B99645}" type="presParOf" srcId="{53254346-4FD4-4DB4-880B-3D64C3ECB19F}" destId="{7DD8BE73-DB56-4FE8-9D69-C990B2F4DD86}" srcOrd="1" destOrd="0" presId="urn:microsoft.com/office/officeart/2005/8/layout/vList5"/>
    <dgm:cxn modelId="{45B9DE43-A13E-452D-A13C-409EFC5BB86B}" type="presParOf" srcId="{57C9E4E0-1EFB-4138-8216-8FCE314FA8E8}" destId="{D9447627-72A3-490F-A832-BED64FA6290C}" srcOrd="3" destOrd="0" presId="urn:microsoft.com/office/officeart/2005/8/layout/vList5"/>
    <dgm:cxn modelId="{4213A289-7690-4267-B061-1D4D66F9EF1A}" type="presParOf" srcId="{57C9E4E0-1EFB-4138-8216-8FCE314FA8E8}" destId="{33E96A58-0539-4C3F-8F50-F0A5B8D81E1D}" srcOrd="4" destOrd="0" presId="urn:microsoft.com/office/officeart/2005/8/layout/vList5"/>
    <dgm:cxn modelId="{4A820D87-8089-41AA-A6E9-BC2428C105EE}" type="presParOf" srcId="{33E96A58-0539-4C3F-8F50-F0A5B8D81E1D}" destId="{2FC8F908-5CB6-448D-A24F-877B26EC0E18}" srcOrd="0" destOrd="0" presId="urn:microsoft.com/office/officeart/2005/8/layout/vList5"/>
    <dgm:cxn modelId="{A027D098-D838-4ADF-9D1F-FB4BC20ECDAD}" type="presParOf" srcId="{33E96A58-0539-4C3F-8F50-F0A5B8D81E1D}" destId="{BEBD676E-6BD2-4F3A-AD1D-F3B9AD245743}" srcOrd="1" destOrd="0" presId="urn:microsoft.com/office/officeart/2005/8/layout/vList5"/>
    <dgm:cxn modelId="{EBFD3960-7FB0-42A1-9A90-7DEA4190BCAE}" type="presParOf" srcId="{57C9E4E0-1EFB-4138-8216-8FCE314FA8E8}" destId="{E7F68A27-638E-4CD7-99A8-27D6FF8EC20F}" srcOrd="5" destOrd="0" presId="urn:microsoft.com/office/officeart/2005/8/layout/vList5"/>
    <dgm:cxn modelId="{E452357B-8167-4202-84F9-77E8563E0268}" type="presParOf" srcId="{57C9E4E0-1EFB-4138-8216-8FCE314FA8E8}" destId="{6BF42E2F-EE0E-4C01-8BBF-31C54D66162D}" srcOrd="6" destOrd="0" presId="urn:microsoft.com/office/officeart/2005/8/layout/vList5"/>
    <dgm:cxn modelId="{F928C425-C3C0-4892-9E71-F95BA0E09E85}" type="presParOf" srcId="{6BF42E2F-EE0E-4C01-8BBF-31C54D66162D}" destId="{DEC09DB0-469B-45B3-B386-BF0FD9C39209}" srcOrd="0" destOrd="0" presId="urn:microsoft.com/office/officeart/2005/8/layout/vList5"/>
    <dgm:cxn modelId="{C250EBC3-B11D-42E5-A67D-722D2BE58E16}" type="presParOf" srcId="{6BF42E2F-EE0E-4C01-8BBF-31C54D66162D}" destId="{22724E9B-EFC1-4BAB-8219-0BAB3F35458A}" srcOrd="1" destOrd="0" presId="urn:microsoft.com/office/officeart/2005/8/layout/vList5"/>
    <dgm:cxn modelId="{F52D686B-4564-490B-9E10-A68E5893D6F1}" type="presParOf" srcId="{57C9E4E0-1EFB-4138-8216-8FCE314FA8E8}" destId="{08A92663-6591-4A8D-B3D5-9E45D538A999}" srcOrd="7" destOrd="0" presId="urn:microsoft.com/office/officeart/2005/8/layout/vList5"/>
    <dgm:cxn modelId="{717ECE14-CEDF-4576-B086-7EAB2B2EEEB9}" type="presParOf" srcId="{57C9E4E0-1EFB-4138-8216-8FCE314FA8E8}" destId="{8004CC8B-AD99-4ED5-83FF-3703F0C89027}" srcOrd="8" destOrd="0" presId="urn:microsoft.com/office/officeart/2005/8/layout/vList5"/>
    <dgm:cxn modelId="{C7A2F91B-B055-4B24-B539-6563FC00E14D}" type="presParOf" srcId="{8004CC8B-AD99-4ED5-83FF-3703F0C89027}" destId="{0D3FE10A-651D-4A81-B714-14B51F78CDBB}" srcOrd="0" destOrd="0" presId="urn:microsoft.com/office/officeart/2005/8/layout/vList5"/>
    <dgm:cxn modelId="{3AD66F1E-7729-49E3-89F5-ECF0B188C883}" type="presParOf" srcId="{8004CC8B-AD99-4ED5-83FF-3703F0C89027}" destId="{DA31FAE3-74A5-4795-9DFD-9AEFE859D9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2B9DF-7A20-4F8A-9925-2812E446015D}">
      <dsp:nvSpPr>
        <dsp:cNvPr id="0" name=""/>
        <dsp:cNvSpPr/>
      </dsp:nvSpPr>
      <dsp:spPr>
        <a:xfrm>
          <a:off x="1" y="0"/>
          <a:ext cx="6626804" cy="143084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667FF1-2872-46D2-B23B-7FB8D81B251D}">
      <dsp:nvSpPr>
        <dsp:cNvPr id="0" name=""/>
        <dsp:cNvSpPr/>
      </dsp:nvSpPr>
      <dsp:spPr>
        <a:xfrm>
          <a:off x="5136" y="429254"/>
          <a:ext cx="1031838" cy="57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Discovery</a:t>
          </a:r>
        </a:p>
      </dsp:txBody>
      <dsp:txXfrm>
        <a:off x="33075" y="457193"/>
        <a:ext cx="975960" cy="516461"/>
      </dsp:txXfrm>
    </dsp:sp>
    <dsp:sp modelId="{EA23B5D8-0978-4FF6-8D43-EC4F7C122DBA}">
      <dsp:nvSpPr>
        <dsp:cNvPr id="0" name=""/>
        <dsp:cNvSpPr/>
      </dsp:nvSpPr>
      <dsp:spPr>
        <a:xfrm>
          <a:off x="1122075" y="429254"/>
          <a:ext cx="1031838" cy="57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Development</a:t>
          </a:r>
        </a:p>
      </dsp:txBody>
      <dsp:txXfrm>
        <a:off x="1150014" y="457193"/>
        <a:ext cx="975960" cy="516461"/>
      </dsp:txXfrm>
    </dsp:sp>
    <dsp:sp modelId="{0DA3C5B6-A608-45AD-84D2-30848B51CC5D}">
      <dsp:nvSpPr>
        <dsp:cNvPr id="0" name=""/>
        <dsp:cNvSpPr/>
      </dsp:nvSpPr>
      <dsp:spPr>
        <a:xfrm>
          <a:off x="2239014" y="429254"/>
          <a:ext cx="1031838" cy="57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Preclinical</a:t>
          </a:r>
        </a:p>
      </dsp:txBody>
      <dsp:txXfrm>
        <a:off x="2266953" y="457193"/>
        <a:ext cx="975960" cy="516461"/>
      </dsp:txXfrm>
    </dsp:sp>
    <dsp:sp modelId="{06C513E0-C0E2-4B5C-875F-E59F1E4FC13B}">
      <dsp:nvSpPr>
        <dsp:cNvPr id="0" name=""/>
        <dsp:cNvSpPr/>
      </dsp:nvSpPr>
      <dsp:spPr>
        <a:xfrm>
          <a:off x="3355954" y="429254"/>
          <a:ext cx="1031838" cy="57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Phase 1</a:t>
          </a:r>
        </a:p>
      </dsp:txBody>
      <dsp:txXfrm>
        <a:off x="3383893" y="457193"/>
        <a:ext cx="975960" cy="516461"/>
      </dsp:txXfrm>
    </dsp:sp>
    <dsp:sp modelId="{DFCD6A4E-8CE0-4080-B095-5CD62DF34E77}">
      <dsp:nvSpPr>
        <dsp:cNvPr id="0" name=""/>
        <dsp:cNvSpPr/>
      </dsp:nvSpPr>
      <dsp:spPr>
        <a:xfrm>
          <a:off x="4472893" y="429254"/>
          <a:ext cx="1031838" cy="57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Phase 2</a:t>
          </a:r>
        </a:p>
      </dsp:txBody>
      <dsp:txXfrm>
        <a:off x="4500832" y="457193"/>
        <a:ext cx="975960" cy="516461"/>
      </dsp:txXfrm>
    </dsp:sp>
    <dsp:sp modelId="{AC8C3A42-E092-46C6-8A6B-B76E28EB4E0C}">
      <dsp:nvSpPr>
        <dsp:cNvPr id="0" name=""/>
        <dsp:cNvSpPr/>
      </dsp:nvSpPr>
      <dsp:spPr>
        <a:xfrm>
          <a:off x="5589832" y="429254"/>
          <a:ext cx="1031838" cy="57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Phase 3</a:t>
          </a:r>
        </a:p>
      </dsp:txBody>
      <dsp:txXfrm>
        <a:off x="5617771" y="457193"/>
        <a:ext cx="975960" cy="516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A890F-6AD9-49FD-B6EB-3FB4F2AF2B1B}">
      <dsp:nvSpPr>
        <dsp:cNvPr id="0" name=""/>
        <dsp:cNvSpPr/>
      </dsp:nvSpPr>
      <dsp:spPr>
        <a:xfrm>
          <a:off x="1" y="0"/>
          <a:ext cx="4561103" cy="128725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EB1C5-8031-4A03-9D69-E897B3A40813}">
      <dsp:nvSpPr>
        <dsp:cNvPr id="0" name=""/>
        <dsp:cNvSpPr/>
      </dsp:nvSpPr>
      <dsp:spPr>
        <a:xfrm>
          <a:off x="2282" y="386176"/>
          <a:ext cx="1097961" cy="51490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Development</a:t>
          </a:r>
        </a:p>
      </dsp:txBody>
      <dsp:txXfrm>
        <a:off x="27417" y="411311"/>
        <a:ext cx="1047691" cy="464631"/>
      </dsp:txXfrm>
    </dsp:sp>
    <dsp:sp modelId="{F9414EC3-326C-4E78-B5AC-CDF72CFA9640}">
      <dsp:nvSpPr>
        <dsp:cNvPr id="0" name=""/>
        <dsp:cNvSpPr/>
      </dsp:nvSpPr>
      <dsp:spPr>
        <a:xfrm>
          <a:off x="1155142" y="386176"/>
          <a:ext cx="1097961" cy="51490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Preclinical</a:t>
          </a:r>
        </a:p>
      </dsp:txBody>
      <dsp:txXfrm>
        <a:off x="1180277" y="411311"/>
        <a:ext cx="1047691" cy="464631"/>
      </dsp:txXfrm>
    </dsp:sp>
    <dsp:sp modelId="{E7F732FA-4E30-4487-98F9-F8D89FF24064}">
      <dsp:nvSpPr>
        <dsp:cNvPr id="0" name=""/>
        <dsp:cNvSpPr/>
      </dsp:nvSpPr>
      <dsp:spPr>
        <a:xfrm>
          <a:off x="2308002" y="386176"/>
          <a:ext cx="1097961" cy="51490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Phase 1</a:t>
          </a:r>
        </a:p>
      </dsp:txBody>
      <dsp:txXfrm>
        <a:off x="2333137" y="411311"/>
        <a:ext cx="1047691" cy="464631"/>
      </dsp:txXfrm>
    </dsp:sp>
    <dsp:sp modelId="{EFC50788-BF74-4823-A767-E01B791EAB01}">
      <dsp:nvSpPr>
        <dsp:cNvPr id="0" name=""/>
        <dsp:cNvSpPr/>
      </dsp:nvSpPr>
      <dsp:spPr>
        <a:xfrm>
          <a:off x="3460861" y="386176"/>
          <a:ext cx="1097961" cy="51490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Phase 3</a:t>
          </a:r>
        </a:p>
      </dsp:txBody>
      <dsp:txXfrm>
        <a:off x="3485996" y="411311"/>
        <a:ext cx="1047691" cy="4646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6EB86-71D3-4B41-8952-34DF4DE80D57}">
      <dsp:nvSpPr>
        <dsp:cNvPr id="0" name=""/>
        <dsp:cNvSpPr/>
      </dsp:nvSpPr>
      <dsp:spPr>
        <a:xfrm>
          <a:off x="-4510039" y="-691592"/>
          <a:ext cx="5372678" cy="5372678"/>
        </a:xfrm>
        <a:prstGeom prst="blockArc">
          <a:avLst>
            <a:gd name="adj1" fmla="val 18900000"/>
            <a:gd name="adj2" fmla="val 2700000"/>
            <a:gd name="adj3" fmla="val 40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02EC3-780B-45CB-824A-81EC718CA524}">
      <dsp:nvSpPr>
        <dsp:cNvPr id="0" name=""/>
        <dsp:cNvSpPr/>
      </dsp:nvSpPr>
      <dsp:spPr>
        <a:xfrm>
          <a:off x="451857" y="306712"/>
          <a:ext cx="4759044" cy="613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5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An interchangeable product is a biosimilar that meets additional requirements</a:t>
          </a:r>
        </a:p>
      </dsp:txBody>
      <dsp:txXfrm>
        <a:off x="451857" y="306712"/>
        <a:ext cx="4759044" cy="613743"/>
      </dsp:txXfrm>
    </dsp:sp>
    <dsp:sp modelId="{D2AC0639-C771-4F83-A0CC-6A5B8F9383D0}">
      <dsp:nvSpPr>
        <dsp:cNvPr id="0" name=""/>
        <dsp:cNvSpPr/>
      </dsp:nvSpPr>
      <dsp:spPr>
        <a:xfrm>
          <a:off x="68268" y="229994"/>
          <a:ext cx="767179" cy="767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1515D-0AD0-4643-A8D3-24A9F0D148C5}">
      <dsp:nvSpPr>
        <dsp:cNvPr id="0" name=""/>
        <dsp:cNvSpPr/>
      </dsp:nvSpPr>
      <dsp:spPr>
        <a:xfrm>
          <a:off x="803731" y="1227487"/>
          <a:ext cx="4407171" cy="613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5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May be substituted for the reference product without direct involvement of the provider</a:t>
          </a:r>
        </a:p>
      </dsp:txBody>
      <dsp:txXfrm>
        <a:off x="803731" y="1227487"/>
        <a:ext cx="4407171" cy="613743"/>
      </dsp:txXfrm>
    </dsp:sp>
    <dsp:sp modelId="{2FDCCC19-472C-4AFE-94F6-52A70E17A281}">
      <dsp:nvSpPr>
        <dsp:cNvPr id="0" name=""/>
        <dsp:cNvSpPr/>
      </dsp:nvSpPr>
      <dsp:spPr>
        <a:xfrm>
          <a:off x="420141" y="1150769"/>
          <a:ext cx="767179" cy="767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AF68B-9059-4951-82A2-BD0F15CEA5D8}">
      <dsp:nvSpPr>
        <dsp:cNvPr id="0" name=""/>
        <dsp:cNvSpPr/>
      </dsp:nvSpPr>
      <dsp:spPr>
        <a:xfrm>
          <a:off x="803731" y="2148262"/>
          <a:ext cx="4407171" cy="613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5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Produces the same clinical results in any given patient</a:t>
          </a:r>
        </a:p>
      </dsp:txBody>
      <dsp:txXfrm>
        <a:off x="803731" y="2148262"/>
        <a:ext cx="4407171" cy="613743"/>
      </dsp:txXfrm>
    </dsp:sp>
    <dsp:sp modelId="{63F01950-0B11-4BA4-A437-5585DD1E7118}">
      <dsp:nvSpPr>
        <dsp:cNvPr id="0" name=""/>
        <dsp:cNvSpPr/>
      </dsp:nvSpPr>
      <dsp:spPr>
        <a:xfrm>
          <a:off x="420141" y="2071544"/>
          <a:ext cx="767179" cy="767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B0B07-7865-4BA0-A7B0-9F47C7B6BCDF}">
      <dsp:nvSpPr>
        <dsp:cNvPr id="0" name=""/>
        <dsp:cNvSpPr/>
      </dsp:nvSpPr>
      <dsp:spPr>
        <a:xfrm>
          <a:off x="451857" y="3069037"/>
          <a:ext cx="4759044" cy="613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15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Switching between the products will not reduce efficacy or increase toxicity</a:t>
          </a:r>
        </a:p>
      </dsp:txBody>
      <dsp:txXfrm>
        <a:off x="451857" y="3069037"/>
        <a:ext cx="4759044" cy="613743"/>
      </dsp:txXfrm>
    </dsp:sp>
    <dsp:sp modelId="{8263E6C3-C40D-4225-9973-A4EDEB12EDC1}">
      <dsp:nvSpPr>
        <dsp:cNvPr id="0" name=""/>
        <dsp:cNvSpPr/>
      </dsp:nvSpPr>
      <dsp:spPr>
        <a:xfrm>
          <a:off x="68268" y="2992319"/>
          <a:ext cx="767179" cy="767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0EA86-72CA-4937-B693-B55D19D836CF}">
      <dsp:nvSpPr>
        <dsp:cNvPr id="0" name=""/>
        <dsp:cNvSpPr/>
      </dsp:nvSpPr>
      <dsp:spPr>
        <a:xfrm>
          <a:off x="-5223504" y="-800090"/>
          <a:ext cx="6220475" cy="6220475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0F12C-4FD3-4F59-B768-E1DDC51C61B9}">
      <dsp:nvSpPr>
        <dsp:cNvPr id="0" name=""/>
        <dsp:cNvSpPr/>
      </dsp:nvSpPr>
      <dsp:spPr>
        <a:xfrm>
          <a:off x="641296" y="462029"/>
          <a:ext cx="5154197" cy="924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347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Reference Product Role</a:t>
          </a:r>
        </a:p>
      </dsp:txBody>
      <dsp:txXfrm>
        <a:off x="641296" y="462029"/>
        <a:ext cx="5154197" cy="924058"/>
      </dsp:txXfrm>
    </dsp:sp>
    <dsp:sp modelId="{5B6A63DD-8531-4FD9-9A11-74FF2FC6ABA5}">
      <dsp:nvSpPr>
        <dsp:cNvPr id="0" name=""/>
        <dsp:cNvSpPr/>
      </dsp:nvSpPr>
      <dsp:spPr>
        <a:xfrm>
          <a:off x="63760" y="346522"/>
          <a:ext cx="1155073" cy="11550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583C6-B3BF-4BF0-9F00-06C031CEBFF7}">
      <dsp:nvSpPr>
        <dsp:cNvPr id="0" name=""/>
        <dsp:cNvSpPr/>
      </dsp:nvSpPr>
      <dsp:spPr>
        <a:xfrm>
          <a:off x="977192" y="1848117"/>
          <a:ext cx="4818301" cy="924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347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Biosimilar Selection</a:t>
          </a:r>
        </a:p>
      </dsp:txBody>
      <dsp:txXfrm>
        <a:off x="977192" y="1848117"/>
        <a:ext cx="4818301" cy="924058"/>
      </dsp:txXfrm>
    </dsp:sp>
    <dsp:sp modelId="{EFF6471F-7B11-4FF9-9243-16995DA80CA6}">
      <dsp:nvSpPr>
        <dsp:cNvPr id="0" name=""/>
        <dsp:cNvSpPr/>
      </dsp:nvSpPr>
      <dsp:spPr>
        <a:xfrm>
          <a:off x="399655" y="1732610"/>
          <a:ext cx="1155073" cy="11550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153DC-1CBD-451C-9F8E-470D727AF6B8}">
      <dsp:nvSpPr>
        <dsp:cNvPr id="0" name=""/>
        <dsp:cNvSpPr/>
      </dsp:nvSpPr>
      <dsp:spPr>
        <a:xfrm>
          <a:off x="641296" y="3234205"/>
          <a:ext cx="5154197" cy="924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347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Biosimilar Buy-In</a:t>
          </a:r>
        </a:p>
      </dsp:txBody>
      <dsp:txXfrm>
        <a:off x="641296" y="3234205"/>
        <a:ext cx="5154197" cy="924058"/>
      </dsp:txXfrm>
    </dsp:sp>
    <dsp:sp modelId="{3A9152FF-86E0-49BA-8301-268AE677A360}">
      <dsp:nvSpPr>
        <dsp:cNvPr id="0" name=""/>
        <dsp:cNvSpPr/>
      </dsp:nvSpPr>
      <dsp:spPr>
        <a:xfrm>
          <a:off x="63760" y="3118698"/>
          <a:ext cx="1155073" cy="11550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C98BA-D70C-417D-ADB8-BD1A44753669}">
      <dsp:nvSpPr>
        <dsp:cNvPr id="0" name=""/>
        <dsp:cNvSpPr/>
      </dsp:nvSpPr>
      <dsp:spPr>
        <a:xfrm>
          <a:off x="4005900" y="-86918"/>
          <a:ext cx="2256910" cy="1466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Patent Pursuits</a:t>
          </a:r>
        </a:p>
      </dsp:txBody>
      <dsp:txXfrm>
        <a:off x="4077513" y="-15305"/>
        <a:ext cx="2113684" cy="1323765"/>
      </dsp:txXfrm>
    </dsp:sp>
    <dsp:sp modelId="{C50CC08E-9B52-4AC9-A754-F0F62F788A7A}">
      <dsp:nvSpPr>
        <dsp:cNvPr id="0" name=""/>
        <dsp:cNvSpPr/>
      </dsp:nvSpPr>
      <dsp:spPr>
        <a:xfrm>
          <a:off x="2713796" y="646577"/>
          <a:ext cx="4841119" cy="4841119"/>
        </a:xfrm>
        <a:custGeom>
          <a:avLst/>
          <a:gdLst/>
          <a:ahLst/>
          <a:cxnLst/>
          <a:rect l="0" t="0" r="0" b="0"/>
          <a:pathLst>
            <a:path>
              <a:moveTo>
                <a:pt x="3558082" y="283938"/>
              </a:moveTo>
              <a:arcTo wR="2420559" hR="2420559" stAng="17881833" swAng="143934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27767-1722-4AD3-8D48-7D5969C4EBCD}">
      <dsp:nvSpPr>
        <dsp:cNvPr id="0" name=""/>
        <dsp:cNvSpPr/>
      </dsp:nvSpPr>
      <dsp:spPr>
        <a:xfrm>
          <a:off x="6307989" y="1585647"/>
          <a:ext cx="2256910" cy="1466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Supply Chain Differentiation</a:t>
          </a:r>
        </a:p>
      </dsp:txBody>
      <dsp:txXfrm>
        <a:off x="6379602" y="1657260"/>
        <a:ext cx="2113684" cy="1323765"/>
      </dsp:txXfrm>
    </dsp:sp>
    <dsp:sp modelId="{795ACE83-1684-4070-8A52-8751D8DB5A89}">
      <dsp:nvSpPr>
        <dsp:cNvPr id="0" name=""/>
        <dsp:cNvSpPr/>
      </dsp:nvSpPr>
      <dsp:spPr>
        <a:xfrm>
          <a:off x="2713796" y="646577"/>
          <a:ext cx="4841119" cy="4841119"/>
        </a:xfrm>
        <a:custGeom>
          <a:avLst/>
          <a:gdLst/>
          <a:ahLst/>
          <a:cxnLst/>
          <a:rect l="0" t="0" r="0" b="0"/>
          <a:pathLst>
            <a:path>
              <a:moveTo>
                <a:pt x="4841118" y="2418892"/>
              </a:moveTo>
              <a:arcTo wR="2420559" hR="2420559" stAng="21597633" swAng="18079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E1D81E-8CE7-4F8F-BAB0-CFB56A0431BA}">
      <dsp:nvSpPr>
        <dsp:cNvPr id="0" name=""/>
        <dsp:cNvSpPr/>
      </dsp:nvSpPr>
      <dsp:spPr>
        <a:xfrm>
          <a:off x="5428670" y="4291915"/>
          <a:ext cx="2256910" cy="1466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Portfolio Contracting</a:t>
          </a:r>
        </a:p>
      </dsp:txBody>
      <dsp:txXfrm>
        <a:off x="5500283" y="4363528"/>
        <a:ext cx="2113684" cy="1323765"/>
      </dsp:txXfrm>
    </dsp:sp>
    <dsp:sp modelId="{162F8339-031A-4434-B259-5DCE9ADC1F0E}">
      <dsp:nvSpPr>
        <dsp:cNvPr id="0" name=""/>
        <dsp:cNvSpPr/>
      </dsp:nvSpPr>
      <dsp:spPr>
        <a:xfrm>
          <a:off x="2713796" y="646577"/>
          <a:ext cx="4841119" cy="4841119"/>
        </a:xfrm>
        <a:custGeom>
          <a:avLst/>
          <a:gdLst/>
          <a:ahLst/>
          <a:cxnLst/>
          <a:rect l="0" t="0" r="0" b="0"/>
          <a:pathLst>
            <a:path>
              <a:moveTo>
                <a:pt x="2709030" y="4823868"/>
              </a:moveTo>
              <a:arcTo wR="2420559" hR="2420559" stAng="4989330" swAng="82134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B25EF-93D5-4D1B-8121-25127A54F146}">
      <dsp:nvSpPr>
        <dsp:cNvPr id="0" name=""/>
        <dsp:cNvSpPr/>
      </dsp:nvSpPr>
      <dsp:spPr>
        <a:xfrm>
          <a:off x="2583131" y="4291915"/>
          <a:ext cx="2256910" cy="1466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Rebates</a:t>
          </a:r>
        </a:p>
      </dsp:txBody>
      <dsp:txXfrm>
        <a:off x="2654744" y="4363528"/>
        <a:ext cx="2113684" cy="1323765"/>
      </dsp:txXfrm>
    </dsp:sp>
    <dsp:sp modelId="{B192EBF5-0EDA-493E-BA51-8C2880FBCF6D}">
      <dsp:nvSpPr>
        <dsp:cNvPr id="0" name=""/>
        <dsp:cNvSpPr/>
      </dsp:nvSpPr>
      <dsp:spPr>
        <a:xfrm>
          <a:off x="2713796" y="646577"/>
          <a:ext cx="4841119" cy="4841119"/>
        </a:xfrm>
        <a:custGeom>
          <a:avLst/>
          <a:gdLst/>
          <a:ahLst/>
          <a:cxnLst/>
          <a:rect l="0" t="0" r="0" b="0"/>
          <a:pathLst>
            <a:path>
              <a:moveTo>
                <a:pt x="326267" y="3634252"/>
              </a:moveTo>
              <a:arcTo wR="2420559" hR="2420559" stAng="8994400" swAng="18079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13305-B29C-44E0-811F-82C29161E453}">
      <dsp:nvSpPr>
        <dsp:cNvPr id="0" name=""/>
        <dsp:cNvSpPr/>
      </dsp:nvSpPr>
      <dsp:spPr>
        <a:xfrm>
          <a:off x="1703811" y="1585647"/>
          <a:ext cx="2256910" cy="1466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Customer Loyalty </a:t>
          </a:r>
        </a:p>
      </dsp:txBody>
      <dsp:txXfrm>
        <a:off x="1775424" y="1657260"/>
        <a:ext cx="2113684" cy="1323765"/>
      </dsp:txXfrm>
    </dsp:sp>
    <dsp:sp modelId="{ACCA004E-2D30-453D-A374-5C302291BA13}">
      <dsp:nvSpPr>
        <dsp:cNvPr id="0" name=""/>
        <dsp:cNvSpPr/>
      </dsp:nvSpPr>
      <dsp:spPr>
        <a:xfrm>
          <a:off x="2713796" y="646577"/>
          <a:ext cx="4841119" cy="4841119"/>
        </a:xfrm>
        <a:custGeom>
          <a:avLst/>
          <a:gdLst/>
          <a:ahLst/>
          <a:cxnLst/>
          <a:rect l="0" t="0" r="0" b="0"/>
          <a:pathLst>
            <a:path>
              <a:moveTo>
                <a:pt x="512622" y="930968"/>
              </a:moveTo>
              <a:arcTo wR="2420559" hR="2420559" stAng="13078822" swAng="143934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E8E4C-ECFA-416B-8948-F2B54C9820A4}">
      <dsp:nvSpPr>
        <dsp:cNvPr id="0" name=""/>
        <dsp:cNvSpPr/>
      </dsp:nvSpPr>
      <dsp:spPr>
        <a:xfrm>
          <a:off x="5220" y="1453502"/>
          <a:ext cx="2373752" cy="1296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Clinical Review</a:t>
          </a:r>
        </a:p>
      </dsp:txBody>
      <dsp:txXfrm>
        <a:off x="5220" y="1453502"/>
        <a:ext cx="2373752" cy="864616"/>
      </dsp:txXfrm>
    </dsp:sp>
    <dsp:sp modelId="{7AB64353-1B79-4D3D-8AF3-874198E9C0D9}">
      <dsp:nvSpPr>
        <dsp:cNvPr id="0" name=""/>
        <dsp:cNvSpPr/>
      </dsp:nvSpPr>
      <dsp:spPr>
        <a:xfrm>
          <a:off x="491410" y="2318119"/>
          <a:ext cx="2373752" cy="19278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Patient populations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FDA-approved indications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Trial data/guideline recommendations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Provider input	</a:t>
          </a:r>
        </a:p>
      </dsp:txBody>
      <dsp:txXfrm>
        <a:off x="547873" y="2374582"/>
        <a:ext cx="2260826" cy="1814874"/>
      </dsp:txXfrm>
    </dsp:sp>
    <dsp:sp modelId="{D4F99123-1A7E-438D-8AE6-65830BA96DC6}">
      <dsp:nvSpPr>
        <dsp:cNvPr id="0" name=""/>
        <dsp:cNvSpPr/>
      </dsp:nvSpPr>
      <dsp:spPr>
        <a:xfrm>
          <a:off x="2738825" y="1590313"/>
          <a:ext cx="762886" cy="590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38825" y="1708512"/>
        <a:ext cx="585588" cy="354597"/>
      </dsp:txXfrm>
    </dsp:sp>
    <dsp:sp modelId="{9210D419-AF19-46DE-B222-1D33CDD9B94F}">
      <dsp:nvSpPr>
        <dsp:cNvPr id="0" name=""/>
        <dsp:cNvSpPr/>
      </dsp:nvSpPr>
      <dsp:spPr>
        <a:xfrm>
          <a:off x="3818382" y="1453502"/>
          <a:ext cx="2373752" cy="1296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Financial Review</a:t>
          </a:r>
        </a:p>
      </dsp:txBody>
      <dsp:txXfrm>
        <a:off x="3818382" y="1453502"/>
        <a:ext cx="2373752" cy="864616"/>
      </dsp:txXfrm>
    </dsp:sp>
    <dsp:sp modelId="{9CA0B4AA-0A99-4EB4-B654-28FECA345A87}">
      <dsp:nvSpPr>
        <dsp:cNvPr id="0" name=""/>
        <dsp:cNvSpPr/>
      </dsp:nvSpPr>
      <dsp:spPr>
        <a:xfrm>
          <a:off x="4304572" y="2318119"/>
          <a:ext cx="2373752" cy="19278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Manufacturer list pricing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Net drug cost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Rebates</a:t>
          </a:r>
        </a:p>
      </dsp:txBody>
      <dsp:txXfrm>
        <a:off x="4361035" y="2374582"/>
        <a:ext cx="2260826" cy="1814874"/>
      </dsp:txXfrm>
    </dsp:sp>
    <dsp:sp modelId="{B35A7446-4364-4941-9AF9-4D34D5BAE958}">
      <dsp:nvSpPr>
        <dsp:cNvPr id="0" name=""/>
        <dsp:cNvSpPr/>
      </dsp:nvSpPr>
      <dsp:spPr>
        <a:xfrm>
          <a:off x="6551986" y="1590313"/>
          <a:ext cx="762886" cy="590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551986" y="1708512"/>
        <a:ext cx="585588" cy="354597"/>
      </dsp:txXfrm>
    </dsp:sp>
    <dsp:sp modelId="{B71E4B26-2A53-4E3E-9FB4-B3D7C9412A38}">
      <dsp:nvSpPr>
        <dsp:cNvPr id="0" name=""/>
        <dsp:cNvSpPr/>
      </dsp:nvSpPr>
      <dsp:spPr>
        <a:xfrm>
          <a:off x="7631543" y="1453502"/>
          <a:ext cx="2373752" cy="1296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Formulary Considerations </a:t>
          </a:r>
        </a:p>
      </dsp:txBody>
      <dsp:txXfrm>
        <a:off x="7631543" y="1453502"/>
        <a:ext cx="2373752" cy="864616"/>
      </dsp:txXfrm>
    </dsp:sp>
    <dsp:sp modelId="{CEE53913-2F66-4CAD-B3BF-37A04910A3BE}">
      <dsp:nvSpPr>
        <dsp:cNvPr id="0" name=""/>
        <dsp:cNvSpPr/>
      </dsp:nvSpPr>
      <dsp:spPr>
        <a:xfrm>
          <a:off x="8117733" y="2318119"/>
          <a:ext cx="2373752" cy="19278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Preferred vs non-preferred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Prior authorizations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Step-therapy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j-lt"/>
            </a:rPr>
            <a:t>Grandfathering </a:t>
          </a:r>
        </a:p>
      </dsp:txBody>
      <dsp:txXfrm>
        <a:off x="8174196" y="2374582"/>
        <a:ext cx="2260826" cy="18148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72306-B940-4D15-A5B4-8A5DF0406632}">
      <dsp:nvSpPr>
        <dsp:cNvPr id="0" name=""/>
        <dsp:cNvSpPr/>
      </dsp:nvSpPr>
      <dsp:spPr>
        <a:xfrm rot="5400000">
          <a:off x="5414063" y="-2283888"/>
          <a:ext cx="672261" cy="54119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Product distribution &amp; reimbursement </a:t>
          </a:r>
        </a:p>
      </dsp:txBody>
      <dsp:txXfrm rot="-5400000">
        <a:off x="3044221" y="118771"/>
        <a:ext cx="5379130" cy="606627"/>
      </dsp:txXfrm>
    </dsp:sp>
    <dsp:sp modelId="{D1338415-1659-4EE9-9005-40D0646CE5B9}">
      <dsp:nvSpPr>
        <dsp:cNvPr id="0" name=""/>
        <dsp:cNvSpPr/>
      </dsp:nvSpPr>
      <dsp:spPr>
        <a:xfrm>
          <a:off x="0" y="1921"/>
          <a:ext cx="3044220" cy="8403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j-lt"/>
            </a:rPr>
            <a:t>Network Access </a:t>
          </a:r>
        </a:p>
      </dsp:txBody>
      <dsp:txXfrm>
        <a:off x="41021" y="42942"/>
        <a:ext cx="2962178" cy="758284"/>
      </dsp:txXfrm>
    </dsp:sp>
    <dsp:sp modelId="{7DD8BE73-DB56-4FE8-9D69-C990B2F4DD86}">
      <dsp:nvSpPr>
        <dsp:cNvPr id="0" name=""/>
        <dsp:cNvSpPr/>
      </dsp:nvSpPr>
      <dsp:spPr>
        <a:xfrm rot="5400000">
          <a:off x="5414063" y="-1401545"/>
          <a:ext cx="672261" cy="54119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Required step therapy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Prior authorizations &amp; other UM programs</a:t>
          </a:r>
        </a:p>
      </dsp:txBody>
      <dsp:txXfrm rot="-5400000">
        <a:off x="3044221" y="1001114"/>
        <a:ext cx="5379130" cy="606627"/>
      </dsp:txXfrm>
    </dsp:sp>
    <dsp:sp modelId="{34190F14-26E3-4D7C-A45C-BDBD5F507631}">
      <dsp:nvSpPr>
        <dsp:cNvPr id="0" name=""/>
        <dsp:cNvSpPr/>
      </dsp:nvSpPr>
      <dsp:spPr>
        <a:xfrm>
          <a:off x="0" y="884264"/>
          <a:ext cx="3044220" cy="8403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j-lt"/>
            </a:rPr>
            <a:t>Payer-Implemented Restrictions </a:t>
          </a:r>
        </a:p>
      </dsp:txBody>
      <dsp:txXfrm>
        <a:off x="41021" y="925285"/>
        <a:ext cx="2962178" cy="758284"/>
      </dsp:txXfrm>
    </dsp:sp>
    <dsp:sp modelId="{BEBD676E-6BD2-4F3A-AD1D-F3B9AD245743}">
      <dsp:nvSpPr>
        <dsp:cNvPr id="0" name=""/>
        <dsp:cNvSpPr/>
      </dsp:nvSpPr>
      <dsp:spPr>
        <a:xfrm rot="5400000">
          <a:off x="5414063" y="-519203"/>
          <a:ext cx="672261" cy="54119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Inactive ingredients &amp; available concentrations  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Administration considerations </a:t>
          </a:r>
        </a:p>
      </dsp:txBody>
      <dsp:txXfrm rot="-5400000">
        <a:off x="3044221" y="1883456"/>
        <a:ext cx="5379130" cy="606627"/>
      </dsp:txXfrm>
    </dsp:sp>
    <dsp:sp modelId="{2FC8F908-5CB6-448D-A24F-877B26EC0E18}">
      <dsp:nvSpPr>
        <dsp:cNvPr id="0" name=""/>
        <dsp:cNvSpPr/>
      </dsp:nvSpPr>
      <dsp:spPr>
        <a:xfrm>
          <a:off x="0" y="1766607"/>
          <a:ext cx="3044220" cy="8403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j-lt"/>
            </a:rPr>
            <a:t>Product Characteristics </a:t>
          </a:r>
        </a:p>
      </dsp:txBody>
      <dsp:txXfrm>
        <a:off x="41021" y="1807628"/>
        <a:ext cx="2962178" cy="758284"/>
      </dsp:txXfrm>
    </dsp:sp>
    <dsp:sp modelId="{22724E9B-EFC1-4BAB-8219-0BAB3F35458A}">
      <dsp:nvSpPr>
        <dsp:cNvPr id="0" name=""/>
        <dsp:cNvSpPr/>
      </dsp:nvSpPr>
      <dsp:spPr>
        <a:xfrm rot="5400000">
          <a:off x="5414063" y="363139"/>
          <a:ext cx="672261" cy="54119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Institutional vs Outpatient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Medically vs self-administered </a:t>
          </a:r>
        </a:p>
      </dsp:txBody>
      <dsp:txXfrm rot="-5400000">
        <a:off x="3044221" y="2765799"/>
        <a:ext cx="5379130" cy="606627"/>
      </dsp:txXfrm>
    </dsp:sp>
    <dsp:sp modelId="{DEC09DB0-469B-45B3-B386-BF0FD9C39209}">
      <dsp:nvSpPr>
        <dsp:cNvPr id="0" name=""/>
        <dsp:cNvSpPr/>
      </dsp:nvSpPr>
      <dsp:spPr>
        <a:xfrm>
          <a:off x="0" y="2648949"/>
          <a:ext cx="3044220" cy="8403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j-lt"/>
            </a:rPr>
            <a:t>Practice Setting </a:t>
          </a:r>
        </a:p>
      </dsp:txBody>
      <dsp:txXfrm>
        <a:off x="41021" y="2689970"/>
        <a:ext cx="2962178" cy="758284"/>
      </dsp:txXfrm>
    </dsp:sp>
    <dsp:sp modelId="{DA31FAE3-74A5-4795-9DFD-9AEFE859D9DA}">
      <dsp:nvSpPr>
        <dsp:cNvPr id="0" name=""/>
        <dsp:cNvSpPr/>
      </dsp:nvSpPr>
      <dsp:spPr>
        <a:xfrm rot="5400000">
          <a:off x="5414063" y="1245482"/>
          <a:ext cx="672261" cy="54119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Confidence in biosimilars </a:t>
          </a:r>
        </a:p>
      </dsp:txBody>
      <dsp:txXfrm rot="-5400000">
        <a:off x="3044221" y="3648142"/>
        <a:ext cx="5379130" cy="606627"/>
      </dsp:txXfrm>
    </dsp:sp>
    <dsp:sp modelId="{0D3FE10A-651D-4A81-B714-14B51F78CDBB}">
      <dsp:nvSpPr>
        <dsp:cNvPr id="0" name=""/>
        <dsp:cNvSpPr/>
      </dsp:nvSpPr>
      <dsp:spPr>
        <a:xfrm>
          <a:off x="0" y="3531292"/>
          <a:ext cx="3044220" cy="8403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j-lt"/>
            </a:rPr>
            <a:t>Patient &amp; Provider Education</a:t>
          </a:r>
        </a:p>
      </dsp:txBody>
      <dsp:txXfrm>
        <a:off x="41021" y="3572313"/>
        <a:ext cx="2962178" cy="758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3AB35-2B3F-4EFC-BBAB-CA43C5ECEC9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B354A-D007-4BCE-BD40-CEFE4E7F5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8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3D7C5-BA2D-4734-9E93-B7C012650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440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4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37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B354A-D007-4BCE-BD40-CEFE4E7F5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0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B354A-D007-4BCE-BD40-CEFE4E7F5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0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43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48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5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82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17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25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B354A-D007-4BCE-BD40-CEFE4E7F5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59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B354A-D007-4BCE-BD40-CEFE4E7F5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83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5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40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0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51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60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8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0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80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9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35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5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6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19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53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3D7C5-BA2D-4734-9E93-B7C012650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1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6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B354A-D007-4BCE-BD40-CEFE4E7F58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6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2;p34">
            <a:extLst>
              <a:ext uri="{FF2B5EF4-FFF2-40B4-BE49-F238E27FC236}">
                <a16:creationId xmlns:a16="http://schemas.microsoft.com/office/drawing/2014/main" id="{3C6BA113-234C-B55F-21E9-64147D4E7C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8" t="6616" r="1" b="9649"/>
          <a:stretch/>
        </p:blipFill>
        <p:spPr>
          <a:xfrm flipH="1">
            <a:off x="6054955" y="-4"/>
            <a:ext cx="6137045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918" y="2396309"/>
            <a:ext cx="4680623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6" y="4094355"/>
            <a:ext cx="4703144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2" y="2464773"/>
            <a:ext cx="4125908" cy="1650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B4B865-743F-EFF4-C55C-B66A1C420A6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8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2379" y="2780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381" y="1619475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0D680-65B0-A3B8-E18B-631060F35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2" t="20074" r="35547" b="9923"/>
          <a:stretch/>
        </p:blipFill>
        <p:spPr>
          <a:xfrm>
            <a:off x="2291096" y="0"/>
            <a:ext cx="3179156" cy="6865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D5DFFDA-963C-1E2B-8795-E50D264092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7814" y="2335727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</p:spTree>
    <p:extLst>
      <p:ext uri="{BB962C8B-B14F-4D97-AF65-F5344CB8AC3E}">
        <p14:creationId xmlns:p14="http://schemas.microsoft.com/office/powerpoint/2010/main" val="341097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19441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3360" y="2780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362" y="1619475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578D884-AA0C-2E68-8A9A-85DC63F6A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657" r="68921" b="28095"/>
          <a:stretch/>
        </p:blipFill>
        <p:spPr>
          <a:xfrm>
            <a:off x="478428" y="0"/>
            <a:ext cx="5247859" cy="686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9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;p34">
            <a:extLst>
              <a:ext uri="{FF2B5EF4-FFF2-40B4-BE49-F238E27FC236}">
                <a16:creationId xmlns:a16="http://schemas.microsoft.com/office/drawing/2014/main" id="{5CD16A94-01E2-ED9F-CA6F-58F0CF11DCD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14086"/>
          <a:stretch/>
        </p:blipFill>
        <p:spPr>
          <a:xfrm>
            <a:off x="5320974" y="0"/>
            <a:ext cx="6871026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9732435-C17C-9F26-A7F2-EE42BF0020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>
            <a:off x="289848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7CCDCF-3B6F-29A8-C79D-BD4E67E62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2585482"/>
            <a:ext cx="4719777" cy="139561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100CDF3-0669-B7E9-9049-A2934A492F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279" y="2496831"/>
            <a:ext cx="4722830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Google Shape;11;p31">
            <a:extLst>
              <a:ext uri="{FF2B5EF4-FFF2-40B4-BE49-F238E27FC236}">
                <a16:creationId xmlns:a16="http://schemas.microsoft.com/office/drawing/2014/main" id="{40DB0246-17F4-7122-B343-CBEDB5AF6F43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5978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51C5016-21C4-BA16-01BB-6E082103D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260588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BB69955-87F3-5A5F-AB9E-8BC94DA2D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5786" y="2589920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4D4342D-E3E3-5248-1B26-52AA0FDFF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2557" y="260203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12AB604-F788-F286-FEAE-4965E6C86F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015" y="1666856"/>
            <a:ext cx="8650035" cy="38809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914062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51C5016-21C4-BA16-01BB-6E082103D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260588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BB69955-87F3-5A5F-AB9E-8BC94DA2D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5786" y="2589920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4D4342D-E3E3-5248-1B26-52AA0FDFF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2557" y="260203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12AB604-F788-F286-FEAE-4965E6C86F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015" y="1666856"/>
            <a:ext cx="8650035" cy="38809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FBB43DD-D286-348C-066B-5F696FEE67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015" y="4649989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77D3BCB-53E7-28E0-B1E1-8B3242B49E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15786" y="4634025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F57C93E-0ECE-8893-AD48-28FA047353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2557" y="4646139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261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8A1E79EB-5342-738E-39A9-1AA79071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7853FC1-D504-4AD0-0702-9DF8D2BED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2141"/>
            <a:ext cx="8650035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bg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4C52C07-B4B5-3198-98DA-E5F837252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910263"/>
            <a:ext cx="8650035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C72BA-C2C1-E602-A143-E2DD957EFE1D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371E7B80-849E-E5E9-BAC9-23E8A889A7E7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979206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8A1E79EB-5342-738E-39A9-1AA79071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5C72BA-C2C1-E602-A143-E2DD957EFE1D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371E7B80-849E-E5E9-BAC9-23E8A889A7E7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61383-559E-D71E-D0ED-57E904A3C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8906" r="84559" b="29356"/>
          <a:stretch/>
        </p:blipFill>
        <p:spPr>
          <a:xfrm>
            <a:off x="473192" y="0"/>
            <a:ext cx="6332107" cy="6858005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24C52C07-B4B5-3198-98DA-E5F837252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2789315"/>
            <a:ext cx="5679691" cy="86828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013716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E8A35B-0573-678C-E4D4-6313A33DE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>
            <a:off x="289848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AAD02-5679-DD6A-4EF8-1243C573A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1076" y="1562348"/>
            <a:ext cx="4227945" cy="338235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E5D457F3-D081-1659-22E1-FF4FC6962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823" y="3140792"/>
            <a:ext cx="3541781" cy="897415"/>
          </a:xfrm>
          <a:prstGeom prst="rect">
            <a:avLst/>
          </a:prstGeom>
        </p:spPr>
        <p:txBody>
          <a:bodyPr/>
          <a:lstStyle>
            <a:lvl1pPr algn="ctr">
              <a:defRPr sz="52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254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F996543-EA3E-9981-1215-D02212176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3015" y="3134670"/>
            <a:ext cx="3541781" cy="897415"/>
          </a:xfrm>
          <a:prstGeom prst="rect">
            <a:avLst/>
          </a:prstGeom>
        </p:spPr>
        <p:txBody>
          <a:bodyPr/>
          <a:lstStyle>
            <a:lvl1pPr algn="ctr">
              <a:defRPr sz="52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F20DB8F-AA10-AE83-6A40-8A9FCB586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3" y="1412036"/>
            <a:ext cx="4227945" cy="33823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3B4B1-9583-F7ED-2654-02E28BF26C7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1426771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>
  <p:cSld name="16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2;p34">
            <a:extLst>
              <a:ext uri="{FF2B5EF4-FFF2-40B4-BE49-F238E27FC236}">
                <a16:creationId xmlns:a16="http://schemas.microsoft.com/office/drawing/2014/main" id="{3C6BA113-234C-B55F-21E9-64147D4E7C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8" t="6616" r="1" b="9649"/>
          <a:stretch/>
        </p:blipFill>
        <p:spPr>
          <a:xfrm flipH="1">
            <a:off x="6054955" y="-4"/>
            <a:ext cx="6137045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918" y="2396309"/>
            <a:ext cx="4680623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6" y="4094355"/>
            <a:ext cx="4703144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B4B865-743F-EFF4-C55C-B66A1C420A6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34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;p34">
            <a:extLst>
              <a:ext uri="{FF2B5EF4-FFF2-40B4-BE49-F238E27FC236}">
                <a16:creationId xmlns:a16="http://schemas.microsoft.com/office/drawing/2014/main" id="{6AA01FFA-2EDE-442F-24A0-4EE1BCCA6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17462"/>
          <a:stretch/>
        </p:blipFill>
        <p:spPr>
          <a:xfrm>
            <a:off x="5590891" y="0"/>
            <a:ext cx="6601109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b="9649"/>
          <a:stretch/>
        </p:blipFill>
        <p:spPr>
          <a:xfrm>
            <a:off x="262138" y="0"/>
            <a:ext cx="6332107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858" y="2549459"/>
            <a:ext cx="4397695" cy="175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1165727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;p34">
            <a:extLst>
              <a:ext uri="{FF2B5EF4-FFF2-40B4-BE49-F238E27FC236}">
                <a16:creationId xmlns:a16="http://schemas.microsoft.com/office/drawing/2014/main" id="{6AA01FFA-2EDE-442F-24A0-4EE1BCCA69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7462"/>
          <a:stretch/>
        </p:blipFill>
        <p:spPr>
          <a:xfrm>
            <a:off x="5590891" y="0"/>
            <a:ext cx="6601109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b="9649"/>
          <a:stretch/>
        </p:blipFill>
        <p:spPr>
          <a:xfrm>
            <a:off x="262138" y="0"/>
            <a:ext cx="6332107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858" y="2549459"/>
            <a:ext cx="4397695" cy="175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223565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;p34">
            <a:extLst>
              <a:ext uri="{FF2B5EF4-FFF2-40B4-BE49-F238E27FC236}">
                <a16:creationId xmlns:a16="http://schemas.microsoft.com/office/drawing/2014/main" id="{6AA01FFA-2EDE-442F-24A0-4EE1BCCA69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7462"/>
          <a:stretch/>
        </p:blipFill>
        <p:spPr>
          <a:xfrm>
            <a:off x="5590891" y="0"/>
            <a:ext cx="6601109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b="9649"/>
          <a:stretch/>
        </p:blipFill>
        <p:spPr>
          <a:xfrm>
            <a:off x="262139" y="0"/>
            <a:ext cx="6332107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2217705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63718-6FE0-B31E-A38A-6F7EA5C80455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141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A57F38B7-1714-BB1B-F5A1-9DD2404B9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522" y="2396309"/>
            <a:ext cx="5596497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094355"/>
            <a:ext cx="5619019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90" y="2464773"/>
            <a:ext cx="4125908" cy="1650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3348031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2;p34">
            <a:extLst>
              <a:ext uri="{FF2B5EF4-FFF2-40B4-BE49-F238E27FC236}">
                <a16:creationId xmlns:a16="http://schemas.microsoft.com/office/drawing/2014/main" id="{3FC579E9-8A4D-3E29-F08E-33D6668D56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CAC5ED-33BA-5342-6B6A-9A83A9F6A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2141"/>
            <a:ext cx="8650035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7CCDCF-3B6F-29A8-C79D-BD4E67E62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910263"/>
            <a:ext cx="8650035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F00915-EB38-8ADC-0588-AF4B53C29C62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B3D66B6C-1CB6-E4A4-0909-97D4A003EDAD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774042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176" y="2011251"/>
            <a:ext cx="5978692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chemeClr val="tx1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540DB-C726-80A2-E2D7-83546F3AD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2" t="20074" r="35547" b="9923"/>
          <a:stretch/>
        </p:blipFill>
        <p:spPr>
          <a:xfrm flipH="1">
            <a:off x="7328353" y="0"/>
            <a:ext cx="3179156" cy="6865611"/>
          </a:xfrm>
          <a:prstGeom prst="rect">
            <a:avLst/>
          </a:prstGeom>
        </p:spPr>
      </p:pic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665A0787-F509-0404-1F07-3F679E281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6967" y="2281494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</p:spTree>
    <p:extLst>
      <p:ext uri="{BB962C8B-B14F-4D97-AF65-F5344CB8AC3E}">
        <p14:creationId xmlns:p14="http://schemas.microsoft.com/office/powerpoint/2010/main" val="519514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7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6" y="910263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B50D680-65B0-A3B8-E18B-631060F3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657" r="68921" b="28095"/>
          <a:stretch/>
        </p:blipFill>
        <p:spPr>
          <a:xfrm flipH="1">
            <a:off x="6944141" y="0"/>
            <a:ext cx="5247859" cy="6865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72C7178-3140-2238-3091-4C3E64C011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91171" y="2985319"/>
            <a:ext cx="2541083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bg1"/>
              </a:buClr>
              <a:buSzPct val="60000"/>
              <a:buFont typeface="Wingdings" pitchFamily="2" charset="2"/>
              <a:buChar char="ü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FE0DE05-9AF8-D2B5-82F1-1168B01A59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1171" y="2164264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5723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;p34">
            <a:extLst>
              <a:ext uri="{FF2B5EF4-FFF2-40B4-BE49-F238E27FC236}">
                <a16:creationId xmlns:a16="http://schemas.microsoft.com/office/drawing/2014/main" id="{79A50DCB-705C-8513-D624-8CD9014AA2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9732435-C17C-9F26-A7F2-EE42BF002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 flipH="1">
            <a:off x="5871316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BBF0C6C-20EA-8E1C-34C4-88E3B54BC9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5" y="3181822"/>
            <a:ext cx="4580528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Google Shape;11;p31">
            <a:extLst>
              <a:ext uri="{FF2B5EF4-FFF2-40B4-BE49-F238E27FC236}">
                <a16:creationId xmlns:a16="http://schemas.microsoft.com/office/drawing/2014/main" id="{57D9BDCF-A335-DFA3-13C8-ED514CB27C7B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9E68015-8E11-D365-1ADF-D9689692F1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1547719"/>
            <a:ext cx="4580528" cy="123231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373691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2379" y="2780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381" y="1619475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0D680-65B0-A3B8-E18B-631060F35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2" t="20074" r="35547" b="9923"/>
          <a:stretch/>
        </p:blipFill>
        <p:spPr>
          <a:xfrm>
            <a:off x="2291096" y="0"/>
            <a:ext cx="3179156" cy="6865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D5DFFDA-963C-1E2B-8795-E50D264092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7814" y="2335727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</p:spTree>
    <p:extLst>
      <p:ext uri="{BB962C8B-B14F-4D97-AF65-F5344CB8AC3E}">
        <p14:creationId xmlns:p14="http://schemas.microsoft.com/office/powerpoint/2010/main" val="3211091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9441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3360" y="2780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362" y="1619475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578D884-AA0C-2E68-8A9A-85DC63F6A3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657" r="68921" b="28095"/>
          <a:stretch/>
        </p:blipFill>
        <p:spPr>
          <a:xfrm>
            <a:off x="478428" y="0"/>
            <a:ext cx="5247859" cy="686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7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;p34">
            <a:extLst>
              <a:ext uri="{FF2B5EF4-FFF2-40B4-BE49-F238E27FC236}">
                <a16:creationId xmlns:a16="http://schemas.microsoft.com/office/drawing/2014/main" id="{6AA01FFA-2EDE-442F-24A0-4EE1BCCA6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17462"/>
          <a:stretch/>
        </p:blipFill>
        <p:spPr>
          <a:xfrm>
            <a:off x="5590891" y="0"/>
            <a:ext cx="6601109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b="9649"/>
          <a:stretch/>
        </p:blipFill>
        <p:spPr>
          <a:xfrm>
            <a:off x="262139" y="0"/>
            <a:ext cx="6332107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566408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;p34">
            <a:extLst>
              <a:ext uri="{FF2B5EF4-FFF2-40B4-BE49-F238E27FC236}">
                <a16:creationId xmlns:a16="http://schemas.microsoft.com/office/drawing/2014/main" id="{5CD16A94-01E2-ED9F-CA6F-58F0CF11DC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086"/>
          <a:stretch/>
        </p:blipFill>
        <p:spPr>
          <a:xfrm>
            <a:off x="5320974" y="0"/>
            <a:ext cx="6871026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9732435-C17C-9F26-A7F2-EE42BF002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>
            <a:off x="289848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7CCDCF-3B6F-29A8-C79D-BD4E67E62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2585482"/>
            <a:ext cx="4719777" cy="139561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100CDF3-0669-B7E9-9049-A2934A492F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279" y="2496831"/>
            <a:ext cx="4722830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Google Shape;11;p31">
            <a:extLst>
              <a:ext uri="{FF2B5EF4-FFF2-40B4-BE49-F238E27FC236}">
                <a16:creationId xmlns:a16="http://schemas.microsoft.com/office/drawing/2014/main" id="{40DB0246-17F4-7122-B343-CBEDB5AF6F43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89667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51C5016-21C4-BA16-01BB-6E082103D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260588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BB69955-87F3-5A5F-AB9E-8BC94DA2D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5786" y="2589920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4D4342D-E3E3-5248-1B26-52AA0FDFF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2557" y="260203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12AB604-F788-F286-FEAE-4965E6C86F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015" y="1666856"/>
            <a:ext cx="8650035" cy="38809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2326740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51C5016-21C4-BA16-01BB-6E082103D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260588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BB69955-87F3-5A5F-AB9E-8BC94DA2D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5786" y="2589920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4D4342D-E3E3-5248-1B26-52AA0FDFF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2557" y="260203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12AB604-F788-F286-FEAE-4965E6C86F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015" y="1666856"/>
            <a:ext cx="8650035" cy="38809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FBB43DD-D286-348C-066B-5F696FEE67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015" y="4649989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77D3BCB-53E7-28E0-B1E1-8B3242B49E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15786" y="4634025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F57C93E-0ECE-8893-AD48-28FA047353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2557" y="4646139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314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8A1E79EB-5342-738E-39A9-1AA790719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7853FC1-D504-4AD0-0702-9DF8D2BED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2141"/>
            <a:ext cx="8650035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bg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4C52C07-B4B5-3198-98DA-E5F837252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910263"/>
            <a:ext cx="8650035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C72BA-C2C1-E602-A143-E2DD957EFE1D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371E7B80-849E-E5E9-BAC9-23E8A889A7E7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02513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8A1E79EB-5342-738E-39A9-1AA790719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5C72BA-C2C1-E602-A143-E2DD957EFE1D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371E7B80-849E-E5E9-BAC9-23E8A889A7E7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61383-559E-D71E-D0ED-57E904A3C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8906" r="84559" b="29356"/>
          <a:stretch/>
        </p:blipFill>
        <p:spPr>
          <a:xfrm>
            <a:off x="473192" y="0"/>
            <a:ext cx="6332107" cy="6858005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24C52C07-B4B5-3198-98DA-E5F837252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2789315"/>
            <a:ext cx="5679691" cy="86828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64794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E8A35B-0573-678C-E4D4-6313A33DE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>
            <a:off x="289848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AAD02-5679-DD6A-4EF8-1243C573A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1076" y="1562348"/>
            <a:ext cx="4227945" cy="338235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E5D457F3-D081-1659-22E1-FF4FC6962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823" y="3140792"/>
            <a:ext cx="3541781" cy="897415"/>
          </a:xfrm>
          <a:prstGeom prst="rect">
            <a:avLst/>
          </a:prstGeom>
        </p:spPr>
        <p:txBody>
          <a:bodyPr/>
          <a:lstStyle>
            <a:lvl1pPr algn="ctr">
              <a:defRPr sz="52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22801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F996543-EA3E-9981-1215-D02212176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3015" y="3134670"/>
            <a:ext cx="3541781" cy="897415"/>
          </a:xfrm>
          <a:prstGeom prst="rect">
            <a:avLst/>
          </a:prstGeom>
        </p:spPr>
        <p:txBody>
          <a:bodyPr/>
          <a:lstStyle>
            <a:lvl1pPr algn="ctr">
              <a:defRPr sz="52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F20DB8F-AA10-AE83-6A40-8A9FCB586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3" y="1412036"/>
            <a:ext cx="4227945" cy="33823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3B4B1-9583-F7ED-2654-02E28BF26C7A}"/>
              </a:ext>
            </a:extLst>
          </p:cNvPr>
          <p:cNvSpPr txBox="1"/>
          <p:nvPr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3315195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F952-6AE9-7203-D241-7C1AF44F0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64781-8501-A19A-E86F-F19B869DB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E5D7-FEDD-001E-42EE-1CF7EDAD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CDCB-5F85-469E-B6D8-B8C1CAF5686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09ACC-BF8F-2F5C-D2A8-9C2293A1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957EA-82E6-E5A7-7868-889D7F08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40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6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2;p34">
            <a:extLst>
              <a:ext uri="{FF2B5EF4-FFF2-40B4-BE49-F238E27FC236}">
                <a16:creationId xmlns:a16="http://schemas.microsoft.com/office/drawing/2014/main" id="{3C6BA113-234C-B55F-21E9-64147D4E7C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8" t="6616" r="1" b="9649"/>
          <a:stretch/>
        </p:blipFill>
        <p:spPr>
          <a:xfrm flipH="1">
            <a:off x="6054955" y="-4"/>
            <a:ext cx="6137045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918" y="2396309"/>
            <a:ext cx="4680623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6" y="4094355"/>
            <a:ext cx="4703144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2" y="2464773"/>
            <a:ext cx="4125908" cy="1650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B4B865-743F-EFF4-C55C-B66A1C420A6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808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;p34">
            <a:extLst>
              <a:ext uri="{FF2B5EF4-FFF2-40B4-BE49-F238E27FC236}">
                <a16:creationId xmlns:a16="http://schemas.microsoft.com/office/drawing/2014/main" id="{6AA01FFA-2EDE-442F-24A0-4EE1BCCA6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17462"/>
          <a:stretch/>
        </p:blipFill>
        <p:spPr>
          <a:xfrm>
            <a:off x="5590891" y="0"/>
            <a:ext cx="6601109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b="9649"/>
          <a:stretch/>
        </p:blipFill>
        <p:spPr>
          <a:xfrm>
            <a:off x="262138" y="0"/>
            <a:ext cx="6332107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858" y="2549459"/>
            <a:ext cx="4397695" cy="175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53828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63718-6FE0-B31E-A38A-6F7EA5C80455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15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;p34">
            <a:extLst>
              <a:ext uri="{FF2B5EF4-FFF2-40B4-BE49-F238E27FC236}">
                <a16:creationId xmlns:a16="http://schemas.microsoft.com/office/drawing/2014/main" id="{6AA01FFA-2EDE-442F-24A0-4EE1BCCA6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17462"/>
          <a:stretch/>
        </p:blipFill>
        <p:spPr>
          <a:xfrm>
            <a:off x="5590891" y="0"/>
            <a:ext cx="6601109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BA18136-FEBE-E8B1-423C-C6CF3CAAA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b="9649"/>
          <a:stretch/>
        </p:blipFill>
        <p:spPr>
          <a:xfrm>
            <a:off x="262139" y="0"/>
            <a:ext cx="6332107" cy="6858004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665591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1755" y="2396309"/>
            <a:ext cx="4770480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233" y="4094355"/>
            <a:ext cx="4793002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63718-6FE0-B31E-A38A-6F7EA5C80455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519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A57F38B7-1714-BB1B-F5A1-9DD2404B9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522" y="2396309"/>
            <a:ext cx="5596497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094355"/>
            <a:ext cx="5619019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90" y="2464773"/>
            <a:ext cx="4125908" cy="1650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1104495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2;p34">
            <a:extLst>
              <a:ext uri="{FF2B5EF4-FFF2-40B4-BE49-F238E27FC236}">
                <a16:creationId xmlns:a16="http://schemas.microsoft.com/office/drawing/2014/main" id="{3FC579E9-8A4D-3E29-F08E-33D6668D562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CAC5ED-33BA-5342-6B6A-9A83A9F6A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2141"/>
            <a:ext cx="8650035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7CCDCF-3B6F-29A8-C79D-BD4E67E62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910263"/>
            <a:ext cx="8650035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F00915-EB38-8ADC-0588-AF4B53C29C62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B3D66B6C-1CB6-E4A4-0909-97D4A003EDAD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63123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176" y="2011251"/>
            <a:ext cx="5978692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chemeClr val="tx1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540DB-C726-80A2-E2D7-83546F3A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2" t="20074" r="35547" b="9923"/>
          <a:stretch/>
        </p:blipFill>
        <p:spPr>
          <a:xfrm flipH="1">
            <a:off x="7328353" y="0"/>
            <a:ext cx="3179156" cy="6865611"/>
          </a:xfrm>
          <a:prstGeom prst="rect">
            <a:avLst/>
          </a:prstGeom>
        </p:spPr>
      </p:pic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665A0787-F509-0404-1F07-3F679E281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6967" y="2281494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</p:spTree>
    <p:extLst>
      <p:ext uri="{BB962C8B-B14F-4D97-AF65-F5344CB8AC3E}">
        <p14:creationId xmlns:p14="http://schemas.microsoft.com/office/powerpoint/2010/main" val="1263089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7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6" y="910263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B50D680-65B0-A3B8-E18B-631060F35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657" r="68921" b="28095"/>
          <a:stretch/>
        </p:blipFill>
        <p:spPr>
          <a:xfrm flipH="1">
            <a:off x="6944141" y="0"/>
            <a:ext cx="5247859" cy="6865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72C7178-3140-2238-3091-4C3E64C011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91171" y="2985319"/>
            <a:ext cx="2541083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bg1"/>
              </a:buClr>
              <a:buSzPct val="60000"/>
              <a:buFont typeface="Wingdings" pitchFamily="2" charset="2"/>
              <a:buChar char="ü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FE0DE05-9AF8-D2B5-82F1-1168B01A59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1171" y="2164264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93454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;p34">
            <a:extLst>
              <a:ext uri="{FF2B5EF4-FFF2-40B4-BE49-F238E27FC236}">
                <a16:creationId xmlns:a16="http://schemas.microsoft.com/office/drawing/2014/main" id="{79A50DCB-705C-8513-D624-8CD9014AA21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9732435-C17C-9F26-A7F2-EE42BF0020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 flipH="1">
            <a:off x="5871316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BBF0C6C-20EA-8E1C-34C4-88E3B54BC9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5" y="3181822"/>
            <a:ext cx="4580528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Google Shape;11;p31">
            <a:extLst>
              <a:ext uri="{FF2B5EF4-FFF2-40B4-BE49-F238E27FC236}">
                <a16:creationId xmlns:a16="http://schemas.microsoft.com/office/drawing/2014/main" id="{57D9BDCF-A335-DFA3-13C8-ED514CB27C7B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9E68015-8E11-D365-1ADF-D9689692F1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1547719"/>
            <a:ext cx="4580528" cy="123231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915497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2379" y="2780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381" y="1619475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0D680-65B0-A3B8-E18B-631060F35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2" t="20074" r="35547" b="9923"/>
          <a:stretch/>
        </p:blipFill>
        <p:spPr>
          <a:xfrm>
            <a:off x="2291096" y="0"/>
            <a:ext cx="3179156" cy="6865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D5DFFDA-963C-1E2B-8795-E50D264092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7814" y="2335727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</p:spTree>
    <p:extLst>
      <p:ext uri="{BB962C8B-B14F-4D97-AF65-F5344CB8AC3E}">
        <p14:creationId xmlns:p14="http://schemas.microsoft.com/office/powerpoint/2010/main" val="3411668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19441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3360" y="2780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362" y="1619475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578D884-AA0C-2E68-8A9A-85DC63F6A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657" r="68921" b="28095"/>
          <a:stretch/>
        </p:blipFill>
        <p:spPr>
          <a:xfrm>
            <a:off x="478428" y="0"/>
            <a:ext cx="5247859" cy="686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06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;p34">
            <a:extLst>
              <a:ext uri="{FF2B5EF4-FFF2-40B4-BE49-F238E27FC236}">
                <a16:creationId xmlns:a16="http://schemas.microsoft.com/office/drawing/2014/main" id="{5CD16A94-01E2-ED9F-CA6F-58F0CF11DCD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14086"/>
          <a:stretch/>
        </p:blipFill>
        <p:spPr>
          <a:xfrm>
            <a:off x="5320974" y="0"/>
            <a:ext cx="6871026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9732435-C17C-9F26-A7F2-EE42BF0020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>
            <a:off x="289848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7CCDCF-3B6F-29A8-C79D-BD4E67E62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2585482"/>
            <a:ext cx="4719777" cy="139561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100CDF3-0669-B7E9-9049-A2934A492F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279" y="2496831"/>
            <a:ext cx="4722830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Google Shape;11;p31">
            <a:extLst>
              <a:ext uri="{FF2B5EF4-FFF2-40B4-BE49-F238E27FC236}">
                <a16:creationId xmlns:a16="http://schemas.microsoft.com/office/drawing/2014/main" id="{40DB0246-17F4-7122-B343-CBEDB5AF6F43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481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A57F38B7-1714-BB1B-F5A1-9DD2404B9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8522" y="2396309"/>
            <a:ext cx="5596497" cy="1529648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title 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8BC0D-76B3-45AB-2F40-60E7681E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094355"/>
            <a:ext cx="5619019" cy="716253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DATE, PRESENTER OR SUBHEAD CONTENT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91058624-0504-FC2C-F197-CD4FF7D8A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90" y="2464773"/>
            <a:ext cx="4125908" cy="1650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E4D03-7E70-3759-C28D-BDDDDB560BE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1235483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51C5016-21C4-BA16-01BB-6E082103D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260588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BB69955-87F3-5A5F-AB9E-8BC94DA2D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5786" y="2589920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4D4342D-E3E3-5248-1B26-52AA0FDFF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2557" y="260203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8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12AB604-F788-F286-FEAE-4965E6C86F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015" y="1666856"/>
            <a:ext cx="8650035" cy="38809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855721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51C5016-21C4-BA16-01BB-6E082103D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260588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BB69955-87F3-5A5F-AB9E-8BC94DA2D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5786" y="2589920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4D4342D-E3E3-5248-1B26-52AA0FDFF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2557" y="2602034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12AB604-F788-F286-FEAE-4965E6C86F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015" y="1666856"/>
            <a:ext cx="8650035" cy="38809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FBB43DD-D286-348C-066B-5F696FEE67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015" y="4649989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77D3BCB-53E7-28E0-B1E1-8B3242B49E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15786" y="4634025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F57C93E-0ECE-8893-AD48-28FA047353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2557" y="4646139"/>
            <a:ext cx="3055563" cy="1864334"/>
          </a:xfrm>
          <a:prstGeom prst="rect">
            <a:avLst/>
          </a:prstGeom>
        </p:spPr>
        <p:txBody>
          <a:bodyPr numCol="1"/>
          <a:lstStyle>
            <a:lvl1pPr>
              <a:spcAft>
                <a:spcPts val="600"/>
              </a:spcAft>
              <a:defRPr sz="1600" b="1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757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8A1E79EB-5342-738E-39A9-1AA79071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7853FC1-D504-4AD0-0702-9DF8D2BED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2141"/>
            <a:ext cx="8650035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bg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4C52C07-B4B5-3198-98DA-E5F837252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910263"/>
            <a:ext cx="8650035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C72BA-C2C1-E602-A143-E2DD957EFE1D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371E7B80-849E-E5E9-BAC9-23E8A889A7E7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70680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8A1E79EB-5342-738E-39A9-1AA79071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5C72BA-C2C1-E602-A143-E2DD957EFE1D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371E7B80-849E-E5E9-BAC9-23E8A889A7E7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61383-559E-D71E-D0ED-57E904A3C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8906" r="84559" b="29356"/>
          <a:stretch/>
        </p:blipFill>
        <p:spPr>
          <a:xfrm>
            <a:off x="473192" y="0"/>
            <a:ext cx="6332107" cy="6858005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24C52C07-B4B5-3198-98DA-E5F837252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2789315"/>
            <a:ext cx="5679691" cy="86828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094633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E8A35B-0573-678C-E4D4-6313A33DE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>
            <a:off x="289848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AAD02-5679-DD6A-4EF8-1243C573A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1076" y="1562348"/>
            <a:ext cx="4227945" cy="338235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E5D457F3-D081-1659-22E1-FF4FC6962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823" y="3140792"/>
            <a:ext cx="3541781" cy="897415"/>
          </a:xfrm>
          <a:prstGeom prst="rect">
            <a:avLst/>
          </a:prstGeom>
        </p:spPr>
        <p:txBody>
          <a:bodyPr/>
          <a:lstStyle>
            <a:lvl1pPr algn="ctr">
              <a:defRPr sz="52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03091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 preserve="1" userDrawn="1">
  <p:cSld name="17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F996543-EA3E-9981-1215-D02212176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54"/>
          <a:stretch/>
        </p:blipFill>
        <p:spPr>
          <a:xfrm>
            <a:off x="476981" y="-1"/>
            <a:ext cx="11715017" cy="6857999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9CC2712E-AE65-E4B5-2E8C-90C7075C0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3015" y="3134670"/>
            <a:ext cx="3541781" cy="897415"/>
          </a:xfrm>
          <a:prstGeom prst="rect">
            <a:avLst/>
          </a:prstGeom>
        </p:spPr>
        <p:txBody>
          <a:bodyPr/>
          <a:lstStyle>
            <a:lvl1pPr algn="ctr">
              <a:defRPr sz="5200" b="0" i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F20DB8F-AA10-AE83-6A40-8A9FCB586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3" y="1412036"/>
            <a:ext cx="4227945" cy="33823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3B4B1-9583-F7ED-2654-02E28BF26C7A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</p:spTree>
    <p:extLst>
      <p:ext uri="{BB962C8B-B14F-4D97-AF65-F5344CB8AC3E}">
        <p14:creationId xmlns:p14="http://schemas.microsoft.com/office/powerpoint/2010/main" val="36572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2;p34">
            <a:extLst>
              <a:ext uri="{FF2B5EF4-FFF2-40B4-BE49-F238E27FC236}">
                <a16:creationId xmlns:a16="http://schemas.microsoft.com/office/drawing/2014/main" id="{3FC579E9-8A4D-3E29-F08E-33D6668D562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CAC5ED-33BA-5342-6B6A-9A83A9F6A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2141"/>
            <a:ext cx="8650035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7CCDCF-3B6F-29A8-C79D-BD4E67E62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5" y="910263"/>
            <a:ext cx="8650035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F00915-EB38-8ADC-0588-AF4B53C29C62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9" name="Google Shape;11;p31">
            <a:extLst>
              <a:ext uri="{FF2B5EF4-FFF2-40B4-BE49-F238E27FC236}">
                <a16:creationId xmlns:a16="http://schemas.microsoft.com/office/drawing/2014/main" id="{B3D66B6C-1CB6-E4A4-0909-97D4A003EDAD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2713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3518"/>
          <a:stretch/>
        </p:blipFill>
        <p:spPr>
          <a:xfrm>
            <a:off x="477991" y="0"/>
            <a:ext cx="3717481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176" y="2011251"/>
            <a:ext cx="5978692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chemeClr val="tx1"/>
              </a:buClr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540DB-C726-80A2-E2D7-83546F3A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2" t="20074" r="35547" b="9923"/>
          <a:stretch/>
        </p:blipFill>
        <p:spPr>
          <a:xfrm flipH="1">
            <a:off x="7328353" y="0"/>
            <a:ext cx="3179156" cy="6865611"/>
          </a:xfrm>
          <a:prstGeom prst="rect">
            <a:avLst/>
          </a:prstGeom>
        </p:spPr>
      </p:pic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665A0787-F509-0404-1F07-3F679E281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6967" y="2281494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</p:spTree>
    <p:extLst>
      <p:ext uri="{BB962C8B-B14F-4D97-AF65-F5344CB8AC3E}">
        <p14:creationId xmlns:p14="http://schemas.microsoft.com/office/powerpoint/2010/main" val="380802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;p34">
            <a:extLst>
              <a:ext uri="{FF2B5EF4-FFF2-40B4-BE49-F238E27FC236}">
                <a16:creationId xmlns:a16="http://schemas.microsoft.com/office/drawing/2014/main" id="{89613909-A4EE-CC2E-8A44-E1EA32BCC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C0D2F5-0B65-43FA-7EAD-DDE1963F8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4" y="2017987"/>
            <a:ext cx="6415699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D0C33908-79B2-E855-A81E-4FF7D7E51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16" y="910263"/>
            <a:ext cx="6415698" cy="716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B50D680-65B0-A3B8-E18B-631060F35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657" r="68921" b="28095"/>
          <a:stretch/>
        </p:blipFill>
        <p:spPr>
          <a:xfrm flipH="1">
            <a:off x="6944141" y="0"/>
            <a:ext cx="5247859" cy="6865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72C7178-3140-2238-3091-4C3E64C011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91171" y="2985319"/>
            <a:ext cx="2541083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bg1"/>
              </a:buClr>
              <a:buSzPct val="60000"/>
              <a:buFont typeface="Wingdings" pitchFamily="2" charset="2"/>
              <a:buChar char="ü"/>
              <a:defRPr sz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FE0DE05-9AF8-D2B5-82F1-1168B01A59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1171" y="2164264"/>
            <a:ext cx="2541083" cy="82105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sidebar headline</a:t>
            </a:r>
          </a:p>
        </p:txBody>
      </p:sp>
      <p:sp>
        <p:nvSpPr>
          <p:cNvPr id="28" name="Google Shape;11;p31">
            <a:extLst>
              <a:ext uri="{FF2B5EF4-FFF2-40B4-BE49-F238E27FC236}">
                <a16:creationId xmlns:a16="http://schemas.microsoft.com/office/drawing/2014/main" id="{D5C668BB-AA82-019B-E1A2-5D026F0F4046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288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;p34">
            <a:extLst>
              <a:ext uri="{FF2B5EF4-FFF2-40B4-BE49-F238E27FC236}">
                <a16:creationId xmlns:a16="http://schemas.microsoft.com/office/drawing/2014/main" id="{79A50DCB-705C-8513-D624-8CD9014AA21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1632" y="0"/>
            <a:ext cx="7997588" cy="45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9732435-C17C-9F26-A7F2-EE42BF0020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r="-1326" b="9649"/>
          <a:stretch/>
        </p:blipFill>
        <p:spPr>
          <a:xfrm flipH="1">
            <a:off x="5871316" y="-4"/>
            <a:ext cx="6516349" cy="6858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58240-72E2-AE47-8AC9-1919FFBADB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BA2B7-1255-4EFA-B3B5-F32383D0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1CF4-89F5-0C37-7A7A-7B23BF1AA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63"/>
          <a:stretch/>
        </p:blipFill>
        <p:spPr>
          <a:xfrm>
            <a:off x="11138574" y="-1"/>
            <a:ext cx="914398" cy="1268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72D0A-7DEE-9525-E863-2FA8E926DE09}"/>
              </a:ext>
            </a:extLst>
          </p:cNvPr>
          <p:cNvCxnSpPr/>
          <p:nvPr userDrawn="1"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21A0AB-FE33-0317-0D3E-A5A88FEBAD3E}"/>
              </a:ext>
            </a:extLst>
          </p:cNvPr>
          <p:cNvSpPr txBox="1"/>
          <p:nvPr userDrawn="1"/>
        </p:nvSpPr>
        <p:spPr>
          <a:xfrm rot="16200000">
            <a:off x="-3166862" y="3305889"/>
            <a:ext cx="6858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©PRESCRYPTIVE 2023  |  LET’S REWRITE THE SCRIPT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BBF0C6C-20EA-8E1C-34C4-88E3B54BC9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9015" y="3181822"/>
            <a:ext cx="4580528" cy="186433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285750" indent="-285750"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85750" indent="-285750"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subhead text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Google Shape;11;p31">
            <a:extLst>
              <a:ext uri="{FF2B5EF4-FFF2-40B4-BE49-F238E27FC236}">
                <a16:creationId xmlns:a16="http://schemas.microsoft.com/office/drawing/2014/main" id="{57D9BDCF-A335-DFA3-13C8-ED514CB27C7B}"/>
              </a:ext>
            </a:extLst>
          </p:cNvPr>
          <p:cNvSpPr txBox="1">
            <a:spLocks/>
          </p:cNvSpPr>
          <p:nvPr userDrawn="1"/>
        </p:nvSpPr>
        <p:spPr>
          <a:xfrm>
            <a:off x="683577" y="6566583"/>
            <a:ext cx="4719783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kern="1200" cap="non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/>
              <a:t>CONFIDENTIAL. ALL RIGHTS RESERVED.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9E68015-8E11-D365-1ADF-D9689692F1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015" y="1547719"/>
            <a:ext cx="4580528" cy="123231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82217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31">
            <a:extLst>
              <a:ext uri="{FF2B5EF4-FFF2-40B4-BE49-F238E27FC236}">
                <a16:creationId xmlns:a16="http://schemas.microsoft.com/office/drawing/2014/main" id="{94CAB58C-ADC6-7647-A4B8-0AD695F6216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768537" y="6566583"/>
            <a:ext cx="325987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D5CBA2B7-1255-4EFA-B3B5-F32383D0D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44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4" r:id="rId2"/>
    <p:sldLayoutId id="2147483688" r:id="rId3"/>
    <p:sldLayoutId id="2147483687" r:id="rId4"/>
    <p:sldLayoutId id="2147483683" r:id="rId5"/>
    <p:sldLayoutId id="2147483666" r:id="rId6"/>
    <p:sldLayoutId id="2147483681" r:id="rId7"/>
    <p:sldLayoutId id="2147483674" r:id="rId8"/>
    <p:sldLayoutId id="2147483676" r:id="rId9"/>
    <p:sldLayoutId id="2147483682" r:id="rId10"/>
    <p:sldLayoutId id="2147483678" r:id="rId11"/>
    <p:sldLayoutId id="2147483675" r:id="rId12"/>
    <p:sldLayoutId id="2147483685" r:id="rId13"/>
    <p:sldLayoutId id="2147483690" r:id="rId14"/>
    <p:sldLayoutId id="2147483673" r:id="rId15"/>
    <p:sldLayoutId id="2147483691" r:id="rId16"/>
    <p:sldLayoutId id="2147483686" r:id="rId17"/>
    <p:sldLayoutId id="2147483671" r:id="rId1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3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31">
            <a:extLst>
              <a:ext uri="{FF2B5EF4-FFF2-40B4-BE49-F238E27FC236}">
                <a16:creationId xmlns:a16="http://schemas.microsoft.com/office/drawing/2014/main" id="{94CAB58C-ADC6-7647-A4B8-0AD695F6216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768537" y="6566583"/>
            <a:ext cx="325987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187B3164-E269-4EEB-AF52-C19B0BF6B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02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3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31">
            <a:extLst>
              <a:ext uri="{FF2B5EF4-FFF2-40B4-BE49-F238E27FC236}">
                <a16:creationId xmlns:a16="http://schemas.microsoft.com/office/drawing/2014/main" id="{94CAB58C-ADC6-7647-A4B8-0AD695F6216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768537" y="6566583"/>
            <a:ext cx="325987" cy="1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D5CBA2B7-1255-4EFA-B3B5-F32383D0D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4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3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hyperlink" Target="https://secure.ipdanalytics.com/User/Pharma/RxStrategy/Page/079d5dbe-524d-4174-9710-d6c5e0703665#section-group-40002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ipdanalytics.com/User/Pharma/RxStrategy/Page/079d5dbe-524d-4174-9710-d6c5e0703665#section-group-40002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hyperlink" Target="https://www.fda.gov/media/154911/download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3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diagramLayout" Target="../diagrams/layout3.xml"/><Relationship Id="rId9" Type="http://schemas.openxmlformats.org/officeDocument/2006/relationships/hyperlink" Target="https://view.officeapps.live.com/op/view.aspx?src=https%3A%2F%2Fwww.fda.gov%2Fmedia%2F154995%2Fdownload&amp;wdOrigin=BROWSELINK" TargetMode="External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ipdanalytics.com/User/Pharma/RxStrategy/Page/079d5dbe-524d-4174-9710-d6c5e0703665#section-group-400029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ecure.ipdanalytics.com/User/Handler/ViewReport.ashx?type=RP&amp;file=s3%3a%2f%2fipdanalytics%2fReports%2fIPD+Analytics_RxInsights_Primer+on+Biosimilars+and+Interchangeability_10+2022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ipdanalytics.com/User/Pharma/RxStrategy/Page/079d5dbe-524d-4174-9710-d6c5e0703665#section-group-40002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ecure.ipdanalytics.com/User/Handler/ViewReport.ashx?type=RP&amp;file=s3%3a%2f%2fipdanalytics%2fReports%2fIPD+Analytics_RxInsights_Primer+on+Biosimilars+and+Interchangeability_10+2022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rarediseases.org/wp-content/uploads/2021/03/NORD-Avalere-Report-2021_FNL-1.pdf" TargetMode="Externa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fda.gov%2Fmedia%2F154884%2Fdownload&amp;wdOrigin=BROWSELIN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55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9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iqvia.com/insights/the-iqvia-institute/reports/biosimilars-in-the-united-states-2023-2027" TargetMode="External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fda.gov/media/154911/downloa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iew.officeapps.live.com/op/view.aspx?src=https%3A%2F%2Fwww.fda.gov%2Fmedia%2F154995%2Fdownload&amp;wdOrigin=BROWSELINK" TargetMode="Externa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hyperlink" Target="https://view.officeapps.live.com/op/view.aspx?src=https%3A%2F%2Fwww.fda.gov%2Fmedia%2F154995%2Fdownload&amp;wdOrigin=BROWSELINK" TargetMode="External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fda.gov%2Fmedia%2F154995%2Fdownload&amp;wdOrigin=BROWSELIN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ocking shelves at pharmacy">
            <a:extLst>
              <a:ext uri="{FF2B5EF4-FFF2-40B4-BE49-F238E27FC236}">
                <a16:creationId xmlns:a16="http://schemas.microsoft.com/office/drawing/2014/main" id="{E7FA0D82-1AFA-6C5E-107F-A85EBAB1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9"/>
          <a:stretch/>
        </p:blipFill>
        <p:spPr>
          <a:xfrm>
            <a:off x="4662854" y="0"/>
            <a:ext cx="7529146" cy="68580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AD71166-D1D2-39A5-5419-C47A871A8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4" t="6616" b="9649"/>
          <a:stretch/>
        </p:blipFill>
        <p:spPr>
          <a:xfrm>
            <a:off x="262138" y="0"/>
            <a:ext cx="6332107" cy="68580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8A7AC2-02C4-71F0-D40D-9FE236CB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54" y="1939108"/>
            <a:ext cx="5014141" cy="152964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Biosimilars: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Key Considerations and Approach to Pharmacy Benefit Management  </a:t>
            </a: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0CEC683-F9A9-77EF-0E7B-EA3073F2A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0345" y="5026340"/>
            <a:ext cx="3891889" cy="71625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Michael Scalese, PharmD, BCCP, BCPS </a:t>
            </a:r>
          </a:p>
          <a:p>
            <a:r>
              <a:rPr lang="en-US" i="1" dirty="0">
                <a:solidFill>
                  <a:srgbClr val="FFFFFF"/>
                </a:solidFill>
              </a:rPr>
              <a:t>Director, Clinical Services and Industry Relations at Prescryptive Health </a:t>
            </a:r>
          </a:p>
        </p:txBody>
      </p:sp>
      <p:pic>
        <p:nvPicPr>
          <p:cNvPr id="1028" name="Picture 4" descr="Pharmacist E-News November 2014">
            <a:extLst>
              <a:ext uri="{FF2B5EF4-FFF2-40B4-BE49-F238E27FC236}">
                <a16:creationId xmlns:a16="http://schemas.microsoft.com/office/drawing/2014/main" id="{FD3DA431-6068-CA16-961E-38EF9C8CE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2" b="35315"/>
          <a:stretch/>
        </p:blipFill>
        <p:spPr bwMode="auto">
          <a:xfrm>
            <a:off x="1117264" y="5073005"/>
            <a:ext cx="641198" cy="640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3E88379-7748-6E0D-7CE5-0A74ADE84B73}"/>
              </a:ext>
            </a:extLst>
          </p:cNvPr>
          <p:cNvSpPr txBox="1">
            <a:spLocks/>
          </p:cNvSpPr>
          <p:nvPr/>
        </p:nvSpPr>
        <p:spPr>
          <a:xfrm>
            <a:off x="1011755" y="4242523"/>
            <a:ext cx="3891889" cy="7162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sym typeface="Arial"/>
              </a:rPr>
              <a:t>April 6,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sym typeface="Arial"/>
              </a:rPr>
              <a:t>EPBA</a:t>
            </a:r>
          </a:p>
        </p:txBody>
      </p:sp>
    </p:spTree>
    <p:extLst>
      <p:ext uri="{BB962C8B-B14F-4D97-AF65-F5344CB8AC3E}">
        <p14:creationId xmlns:p14="http://schemas.microsoft.com/office/powerpoint/2010/main" val="109236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F081B4A-9812-F7FA-A608-6CBE6FEB4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7" y="1907350"/>
            <a:ext cx="10795506" cy="45795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1D885C-DF90-0FD9-8560-4EBF7D29E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5" y="910263"/>
            <a:ext cx="9767874" cy="716252"/>
          </a:xfrm>
        </p:spPr>
        <p:txBody>
          <a:bodyPr/>
          <a:lstStyle/>
          <a:p>
            <a:r>
              <a:rPr lang="en-US" sz="2400" dirty="0"/>
              <a:t>Since 2007, 30 biosimilars have launched in the U.S. with 10 more approved and set to launch by the end of 2023</a:t>
            </a:r>
          </a:p>
        </p:txBody>
      </p:sp>
    </p:spTree>
    <p:extLst>
      <p:ext uri="{BB962C8B-B14F-4D97-AF65-F5344CB8AC3E}">
        <p14:creationId xmlns:p14="http://schemas.microsoft.com/office/powerpoint/2010/main" val="246158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A8D5BF-1641-6B0A-202B-E1D8D2515D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49CE33-0615-04F0-6C42-B9993F15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5" y="910263"/>
            <a:ext cx="9518297" cy="716252"/>
          </a:xfrm>
        </p:spPr>
        <p:txBody>
          <a:bodyPr/>
          <a:lstStyle/>
          <a:p>
            <a:r>
              <a:rPr lang="en-US" sz="2000" dirty="0"/>
              <a:t>There are biosimilars in clinical development in the U.S. for 20 additional molecules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04C67A-E434-FA36-11D8-4783FD53A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4" y="1956696"/>
            <a:ext cx="10206877" cy="45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7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B26434-1109-ECC0-12E5-B3B9E064F2F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0D688C-5025-B662-045D-E6279AEA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100" y="389151"/>
            <a:ext cx="10682274" cy="716252"/>
          </a:xfrm>
        </p:spPr>
        <p:txBody>
          <a:bodyPr/>
          <a:lstStyle/>
          <a:p>
            <a:r>
              <a:rPr lang="en-US" dirty="0"/>
              <a:t>Biosimilar Pipeline 2023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76FA22-04BA-AC4B-DE82-F05653FEEB5C}"/>
              </a:ext>
            </a:extLst>
          </p:cNvPr>
          <p:cNvSpPr/>
          <p:nvPr/>
        </p:nvSpPr>
        <p:spPr>
          <a:xfrm>
            <a:off x="438538" y="2745142"/>
            <a:ext cx="11753461" cy="116270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230743DB-D9BA-7220-6E37-804BE04AE1A3}"/>
              </a:ext>
            </a:extLst>
          </p:cNvPr>
          <p:cNvSpPr txBox="1">
            <a:spLocks/>
          </p:cNvSpPr>
          <p:nvPr/>
        </p:nvSpPr>
        <p:spPr>
          <a:xfrm>
            <a:off x="914399" y="3065461"/>
            <a:ext cx="73152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F10CC59F-2C10-8FC2-9BE5-985982F9176E}"/>
              </a:ext>
            </a:extLst>
          </p:cNvPr>
          <p:cNvSpPr txBox="1">
            <a:spLocks/>
          </p:cNvSpPr>
          <p:nvPr/>
        </p:nvSpPr>
        <p:spPr>
          <a:xfrm>
            <a:off x="196596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JAN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EE1B4728-E3F9-A490-A1FE-4A06CA3E5A29}"/>
              </a:ext>
            </a:extLst>
          </p:cNvPr>
          <p:cNvSpPr txBox="1">
            <a:spLocks/>
          </p:cNvSpPr>
          <p:nvPr/>
        </p:nvSpPr>
        <p:spPr>
          <a:xfrm>
            <a:off x="275388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FEB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47226C9C-D64D-EFAC-D885-8D804CA69769}"/>
              </a:ext>
            </a:extLst>
          </p:cNvPr>
          <p:cNvSpPr txBox="1">
            <a:spLocks/>
          </p:cNvSpPr>
          <p:nvPr/>
        </p:nvSpPr>
        <p:spPr>
          <a:xfrm>
            <a:off x="354180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MAR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00DFFE3D-FCAE-7EF6-17EC-91FB6E7265CB}"/>
              </a:ext>
            </a:extLst>
          </p:cNvPr>
          <p:cNvSpPr txBox="1">
            <a:spLocks/>
          </p:cNvSpPr>
          <p:nvPr/>
        </p:nvSpPr>
        <p:spPr>
          <a:xfrm>
            <a:off x="432972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APR</a:t>
            </a:r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8DB1C4EC-6417-3212-0817-57D19142776E}"/>
              </a:ext>
            </a:extLst>
          </p:cNvPr>
          <p:cNvSpPr txBox="1">
            <a:spLocks/>
          </p:cNvSpPr>
          <p:nvPr/>
        </p:nvSpPr>
        <p:spPr>
          <a:xfrm>
            <a:off x="511764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MAY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9330917C-045F-29E8-FFDC-2255359B6413}"/>
              </a:ext>
            </a:extLst>
          </p:cNvPr>
          <p:cNvSpPr txBox="1">
            <a:spLocks/>
          </p:cNvSpPr>
          <p:nvPr/>
        </p:nvSpPr>
        <p:spPr>
          <a:xfrm>
            <a:off x="590556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 dirty="0">
                <a:solidFill>
                  <a:sysClr val="windowText" lastClr="000000"/>
                </a:solidFill>
                <a:latin typeface="Arial"/>
              </a:rPr>
              <a:t>JUN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0C677162-6FDE-4A69-4C8D-B2147AD4F527}"/>
              </a:ext>
            </a:extLst>
          </p:cNvPr>
          <p:cNvSpPr txBox="1">
            <a:spLocks/>
          </p:cNvSpPr>
          <p:nvPr/>
        </p:nvSpPr>
        <p:spPr>
          <a:xfrm>
            <a:off x="669348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JUL</a:t>
            </a:r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C6FA51D6-1809-49B5-FBF3-6133CCBA065F}"/>
              </a:ext>
            </a:extLst>
          </p:cNvPr>
          <p:cNvSpPr txBox="1">
            <a:spLocks/>
          </p:cNvSpPr>
          <p:nvPr/>
        </p:nvSpPr>
        <p:spPr>
          <a:xfrm>
            <a:off x="748140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AUG</a:t>
            </a:r>
          </a:p>
        </p:txBody>
      </p:sp>
      <p:sp>
        <p:nvSpPr>
          <p:cNvPr id="75" name="Text Placeholder 16">
            <a:extLst>
              <a:ext uri="{FF2B5EF4-FFF2-40B4-BE49-F238E27FC236}">
                <a16:creationId xmlns:a16="http://schemas.microsoft.com/office/drawing/2014/main" id="{70B393CF-7B92-E7C6-326C-DF29AD8EF31A}"/>
              </a:ext>
            </a:extLst>
          </p:cNvPr>
          <p:cNvSpPr txBox="1">
            <a:spLocks/>
          </p:cNvSpPr>
          <p:nvPr/>
        </p:nvSpPr>
        <p:spPr>
          <a:xfrm>
            <a:off x="826932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SEP</a:t>
            </a:r>
          </a:p>
        </p:txBody>
      </p:sp>
      <p:sp>
        <p:nvSpPr>
          <p:cNvPr id="76" name="Text Placeholder 14">
            <a:extLst>
              <a:ext uri="{FF2B5EF4-FFF2-40B4-BE49-F238E27FC236}">
                <a16:creationId xmlns:a16="http://schemas.microsoft.com/office/drawing/2014/main" id="{E87B1C9E-E647-45A2-FD7F-E993A9612DA2}"/>
              </a:ext>
            </a:extLst>
          </p:cNvPr>
          <p:cNvSpPr txBox="1">
            <a:spLocks/>
          </p:cNvSpPr>
          <p:nvPr/>
        </p:nvSpPr>
        <p:spPr>
          <a:xfrm>
            <a:off x="905724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>
                <a:solidFill>
                  <a:sysClr val="windowText" lastClr="000000"/>
                </a:solidFill>
                <a:latin typeface="Arial"/>
              </a:rPr>
              <a:t>OCT</a:t>
            </a:r>
          </a:p>
        </p:txBody>
      </p:sp>
      <p:sp>
        <p:nvSpPr>
          <p:cNvPr id="77" name="Text Placeholder 17">
            <a:extLst>
              <a:ext uri="{FF2B5EF4-FFF2-40B4-BE49-F238E27FC236}">
                <a16:creationId xmlns:a16="http://schemas.microsoft.com/office/drawing/2014/main" id="{C1703F48-62D8-14C2-B7CE-B6805CBC05A2}"/>
              </a:ext>
            </a:extLst>
          </p:cNvPr>
          <p:cNvSpPr txBox="1">
            <a:spLocks/>
          </p:cNvSpPr>
          <p:nvPr/>
        </p:nvSpPr>
        <p:spPr>
          <a:xfrm>
            <a:off x="9845160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 dirty="0">
                <a:solidFill>
                  <a:sysClr val="windowText" lastClr="000000"/>
                </a:solidFill>
                <a:latin typeface="Arial"/>
              </a:rPr>
              <a:t>NOV</a:t>
            </a:r>
          </a:p>
        </p:txBody>
      </p:sp>
      <p:sp>
        <p:nvSpPr>
          <p:cNvPr id="78" name="Text Placeholder 18">
            <a:extLst>
              <a:ext uri="{FF2B5EF4-FFF2-40B4-BE49-F238E27FC236}">
                <a16:creationId xmlns:a16="http://schemas.microsoft.com/office/drawing/2014/main" id="{AE302134-7534-5799-499E-F9D7870F3370}"/>
              </a:ext>
            </a:extLst>
          </p:cNvPr>
          <p:cNvSpPr txBox="1">
            <a:spLocks/>
          </p:cNvSpPr>
          <p:nvPr/>
        </p:nvSpPr>
        <p:spPr>
          <a:xfrm>
            <a:off x="10633085" y="3212901"/>
            <a:ext cx="640080" cy="201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ZA" dirty="0">
                <a:solidFill>
                  <a:sysClr val="windowText" lastClr="000000"/>
                </a:solidFill>
                <a:latin typeface="Arial"/>
              </a:rPr>
              <a:t>DEC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066A3D0-5746-4736-86D2-247F3392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11501" y="3446951"/>
            <a:ext cx="0" cy="457200"/>
          </a:xfrm>
          <a:prstGeom prst="line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  <a:headEnd type="none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1D95BC-68D2-CFE4-E457-FFB121003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89955" y="2636829"/>
            <a:ext cx="0" cy="537881"/>
          </a:xfrm>
          <a:prstGeom prst="line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  <a:headEnd type="none"/>
            <a:tailEnd type="none"/>
          </a:ln>
          <a:effectLst/>
        </p:spPr>
      </p:cxn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42B2A02D-35F1-330F-E621-15C3BA7940AF}"/>
              </a:ext>
            </a:extLst>
          </p:cNvPr>
          <p:cNvSpPr txBox="1">
            <a:spLocks/>
          </p:cNvSpPr>
          <p:nvPr/>
        </p:nvSpPr>
        <p:spPr>
          <a:xfrm>
            <a:off x="1301749" y="2068629"/>
            <a:ext cx="2057804" cy="561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ZA" sz="1400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400" dirty="0" err="1">
                <a:solidFill>
                  <a:schemeClr val="bg1"/>
                </a:solidFill>
                <a:latin typeface="Arial"/>
              </a:rPr>
              <a:t>atto</a:t>
            </a:r>
            <a:endParaRPr lang="en-ZA" sz="140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ZA" sz="1400" b="1" dirty="0" err="1">
                <a:solidFill>
                  <a:schemeClr val="bg1"/>
                </a:solidFill>
                <a:latin typeface="Arial"/>
              </a:rPr>
              <a:t>Amjevita</a:t>
            </a:r>
            <a:endParaRPr lang="en-ZA" sz="11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C60C22-EE0A-8D08-4FBC-3266E9E54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1749" y="2185129"/>
            <a:ext cx="358905" cy="361535"/>
          </a:xfrm>
          <a:prstGeom prst="rect">
            <a:avLst/>
          </a:prstGeom>
        </p:spPr>
      </p:pic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68618475-DE6B-591F-C354-C79D47AC0190}"/>
              </a:ext>
            </a:extLst>
          </p:cNvPr>
          <p:cNvSpPr txBox="1">
            <a:spLocks/>
          </p:cNvSpPr>
          <p:nvPr/>
        </p:nvSpPr>
        <p:spPr>
          <a:xfrm>
            <a:off x="5929221" y="4126169"/>
            <a:ext cx="3955364" cy="244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ZA" sz="1700" b="1" dirty="0">
                <a:solidFill>
                  <a:schemeClr val="bg1"/>
                </a:solidFill>
                <a:latin typeface="Arial"/>
              </a:rPr>
              <a:t>Predicted Launch </a:t>
            </a:r>
            <a:r>
              <a:rPr lang="en-ZA" sz="1700" b="1" dirty="0">
                <a:solidFill>
                  <a:schemeClr val="accent6"/>
                </a:solidFill>
                <a:latin typeface="Arial"/>
              </a:rPr>
              <a:t>July 2023 </a:t>
            </a:r>
            <a:r>
              <a:rPr lang="en-ZA" sz="1700" b="1" dirty="0">
                <a:solidFill>
                  <a:schemeClr val="bg1"/>
                </a:solidFill>
                <a:latin typeface="Arial"/>
              </a:rPr>
              <a:t>or after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bwwd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   - 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Hadlima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200" b="1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200" b="1" dirty="0" err="1">
                <a:solidFill>
                  <a:schemeClr val="bg1"/>
                </a:solidFill>
                <a:latin typeface="Arial"/>
              </a:rPr>
              <a:t>adbm</a:t>
            </a:r>
            <a:r>
              <a:rPr lang="en-ZA" sz="1200" b="1" dirty="0">
                <a:solidFill>
                  <a:schemeClr val="bg1"/>
                </a:solidFill>
                <a:latin typeface="Arial"/>
              </a:rPr>
              <a:t>   - </a:t>
            </a:r>
            <a:r>
              <a:rPr lang="en-ZA" sz="1200" b="1" dirty="0" err="1">
                <a:solidFill>
                  <a:schemeClr val="bg1"/>
                </a:solidFill>
                <a:latin typeface="Arial"/>
              </a:rPr>
              <a:t>Cyltelzo</a:t>
            </a:r>
            <a:r>
              <a:rPr lang="en-ZA" sz="1200" b="1" dirty="0">
                <a:solidFill>
                  <a:schemeClr val="bg1"/>
                </a:solidFill>
                <a:latin typeface="Arial"/>
              </a:rPr>
              <a:t>* (</a:t>
            </a:r>
            <a:r>
              <a:rPr lang="en-ZA" sz="1200" b="1" dirty="0" err="1">
                <a:solidFill>
                  <a:schemeClr val="bg1"/>
                </a:solidFill>
                <a:latin typeface="Arial"/>
              </a:rPr>
              <a:t>Interchangeble</a:t>
            </a:r>
            <a:r>
              <a:rPr lang="en-ZA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afzb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  - 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Abrilada</a:t>
            </a:r>
            <a:endParaRPr lang="en-ZA" sz="12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aqvh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  - 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Yusimry</a:t>
            </a:r>
            <a:endParaRPr lang="en-ZA" sz="12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fkjp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 - 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Hulio</a:t>
            </a:r>
            <a:endParaRPr lang="en-ZA" sz="12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aacf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 – 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Idacio</a:t>
            </a:r>
            <a:endParaRPr lang="en-ZA" sz="12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Adalimumab-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adaz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 - 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Hyrimoz</a:t>
            </a:r>
            <a:endParaRPr lang="en-ZA" sz="12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ZA" sz="1200" dirty="0">
              <a:solidFill>
                <a:schemeClr val="bg1"/>
              </a:solidFill>
              <a:latin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ZA" sz="1400" dirty="0">
              <a:solidFill>
                <a:schemeClr val="bg1"/>
              </a:solidFill>
              <a:latin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ZA" sz="1400" dirty="0">
              <a:solidFill>
                <a:schemeClr val="bg1"/>
              </a:solidFill>
              <a:latin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ZA" sz="11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9F7C9EF-6C95-1AA3-DA88-E1FF5A1D6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61220" y="4273924"/>
            <a:ext cx="358905" cy="36153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62CFE8-4C43-F290-BDBE-FE0588241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89360" y="2757585"/>
            <a:ext cx="0" cy="406265"/>
          </a:xfrm>
          <a:prstGeom prst="line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  <a:headEnd type="none"/>
            <a:tailEnd type="non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412118F-DC83-B4DC-09FB-F5FCBF39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35994" y="3169497"/>
            <a:ext cx="526925" cy="274928"/>
          </a:xfrm>
          <a:prstGeom prst="rect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E404BB-AFA0-3111-05AE-4287AD0F5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46245" y="3156597"/>
            <a:ext cx="526925" cy="274928"/>
          </a:xfrm>
          <a:prstGeom prst="rect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CA7016-F84E-5DF2-3760-C3A35A5C8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6781" y="3176325"/>
            <a:ext cx="526925" cy="274928"/>
          </a:xfrm>
          <a:prstGeom prst="rect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D79E4F-CC1A-4A49-EC42-DC9FE6B36BDC}"/>
              </a:ext>
            </a:extLst>
          </p:cNvPr>
          <p:cNvGrpSpPr/>
          <p:nvPr/>
        </p:nvGrpSpPr>
        <p:grpSpPr>
          <a:xfrm>
            <a:off x="757288" y="5574079"/>
            <a:ext cx="3364576" cy="1089035"/>
            <a:chOff x="8729947" y="5707332"/>
            <a:chExt cx="3364576" cy="1089035"/>
          </a:xfrm>
        </p:grpSpPr>
        <p:sp>
          <p:nvSpPr>
            <p:cNvPr id="38" name="Text Placeholder 31">
              <a:extLst>
                <a:ext uri="{FF2B5EF4-FFF2-40B4-BE49-F238E27FC236}">
                  <a16:creationId xmlns:a16="http://schemas.microsoft.com/office/drawing/2014/main" id="{62B60153-EFF7-2681-A1C9-7B53FF619034}"/>
                </a:ext>
              </a:extLst>
            </p:cNvPr>
            <p:cNvSpPr txBox="1">
              <a:spLocks/>
            </p:cNvSpPr>
            <p:nvPr/>
          </p:nvSpPr>
          <p:spPr>
            <a:xfrm>
              <a:off x="9061802" y="5707332"/>
              <a:ext cx="3032721" cy="10890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ZA" sz="1400" b="1" dirty="0">
                  <a:solidFill>
                    <a:schemeClr val="bg1"/>
                  </a:solidFill>
                  <a:latin typeface="Arial"/>
                </a:rPr>
                <a:t>Biosimilar Launch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en-ZA" sz="1400" b="1" dirty="0">
                <a:solidFill>
                  <a:schemeClr val="bg1"/>
                </a:solidFill>
                <a:latin typeface="Arial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ZA" sz="1400" b="1" dirty="0">
                  <a:solidFill>
                    <a:schemeClr val="bg1"/>
                  </a:solidFill>
                  <a:latin typeface="Arial"/>
                </a:rPr>
                <a:t>Biosimilar Predicted Launch</a:t>
              </a: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68A7CE8-C430-B585-61C7-87383AC82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29947" y="5720581"/>
              <a:ext cx="358905" cy="361535"/>
            </a:xfrm>
            <a:prstGeom prst="rect">
              <a:avLst/>
            </a:prstGeom>
          </p:spPr>
        </p:pic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11AD8EE0-6908-4C1F-B35D-BDB4B1BE0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4946" y="5962112"/>
            <a:ext cx="358905" cy="36153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E7C9253-AA2E-0D3D-9322-FBE14A348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84585" y="3163850"/>
            <a:ext cx="526925" cy="274928"/>
          </a:xfrm>
          <a:prstGeom prst="rect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06D840-304D-6470-88C3-D86971F77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48047" y="2745142"/>
            <a:ext cx="0" cy="406265"/>
          </a:xfrm>
          <a:prstGeom prst="line">
            <a:avLst/>
          </a:prstGeom>
          <a:noFill/>
          <a:ln w="6350" cap="flat" cmpd="sng" algn="ctr">
            <a:solidFill>
              <a:srgbClr val="88498F"/>
            </a:solidFill>
            <a:prstDash val="solid"/>
            <a:miter lim="800000"/>
            <a:headEnd type="none"/>
            <a:tailEnd type="none"/>
          </a:ln>
          <a:effectLst/>
        </p:spPr>
      </p:cxnSp>
      <p:sp>
        <p:nvSpPr>
          <p:cNvPr id="46" name="Text Placeholder 31">
            <a:extLst>
              <a:ext uri="{FF2B5EF4-FFF2-40B4-BE49-F238E27FC236}">
                <a16:creationId xmlns:a16="http://schemas.microsoft.com/office/drawing/2014/main" id="{46138D88-3DF4-399B-1E0D-DC8D750CC607}"/>
              </a:ext>
            </a:extLst>
          </p:cNvPr>
          <p:cNvSpPr txBox="1">
            <a:spLocks/>
          </p:cNvSpPr>
          <p:nvPr/>
        </p:nvSpPr>
        <p:spPr>
          <a:xfrm>
            <a:off x="9213300" y="1662595"/>
            <a:ext cx="3157994" cy="100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Estimated  Approval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ZA" sz="1200" dirty="0">
                <a:solidFill>
                  <a:schemeClr val="bg1"/>
                </a:solidFill>
                <a:latin typeface="Arial"/>
              </a:rPr>
              <a:t>AVT04 – </a:t>
            </a:r>
            <a:r>
              <a:rPr lang="en-ZA" sz="1200" dirty="0" err="1">
                <a:solidFill>
                  <a:schemeClr val="bg1"/>
                </a:solidFill>
                <a:latin typeface="Arial"/>
              </a:rPr>
              <a:t>Alotech</a:t>
            </a:r>
            <a:r>
              <a:rPr lang="en-ZA" sz="1200" dirty="0">
                <a:solidFill>
                  <a:schemeClr val="bg1"/>
                </a:solidFill>
                <a:latin typeface="Arial"/>
              </a:rPr>
              <a:t>, Teva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ZA" sz="1200" b="1" dirty="0">
                <a:solidFill>
                  <a:schemeClr val="bg1"/>
                </a:solidFill>
                <a:latin typeface="Arial"/>
              </a:rPr>
              <a:t>Stelara (Ustekinumab) </a:t>
            </a:r>
            <a:r>
              <a:rPr lang="en-ZA" sz="1200" b="1" dirty="0" err="1">
                <a:solidFill>
                  <a:schemeClr val="bg1"/>
                </a:solidFill>
                <a:latin typeface="Arial"/>
              </a:rPr>
              <a:t>Biosim</a:t>
            </a:r>
            <a:endParaRPr lang="en-ZA" sz="12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7" name="Graphic 46" descr="Badge Tick1 with solid fill">
            <a:extLst>
              <a:ext uri="{FF2B5EF4-FFF2-40B4-BE49-F238E27FC236}">
                <a16:creationId xmlns:a16="http://schemas.microsoft.com/office/drawing/2014/main" id="{463A4171-6E5F-4C42-2464-7461D3695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0947" y="1728629"/>
            <a:ext cx="457199" cy="457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24A22-A90D-8689-FF3F-5A7DABECC6FC}"/>
              </a:ext>
            </a:extLst>
          </p:cNvPr>
          <p:cNvSpPr txBox="1"/>
          <p:nvPr/>
        </p:nvSpPr>
        <p:spPr>
          <a:xfrm>
            <a:off x="3833899" y="6657945"/>
            <a:ext cx="822260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dirty="0">
                <a:solidFill>
                  <a:schemeClr val="bg1"/>
                </a:solidFill>
                <a:effectLst/>
                <a:latin typeface="+mj-lt"/>
              </a:rPr>
              <a:t>IPD Analytics. Drug Management: Biosimilar Medications. Clinical Snapshot. Online database [cited 2/17/2023]. Available at: </a:t>
            </a:r>
            <a:r>
              <a:rPr lang="en-US" sz="700" dirty="0">
                <a:solidFill>
                  <a:schemeClr val="bg1"/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Drug Management: Biosimilar Medications (ipdanalytics.com)</a:t>
            </a:r>
            <a:endParaRPr lang="en-US" sz="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44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0D688C-5025-B662-045D-E6279AEA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811" y="1764791"/>
            <a:ext cx="2765719" cy="540787"/>
          </a:xfrm>
        </p:spPr>
        <p:txBody>
          <a:bodyPr/>
          <a:lstStyle/>
          <a:p>
            <a:r>
              <a:rPr lang="en-US" dirty="0"/>
              <a:t>Biosimilar Outlook 2023 and Beyond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B26434-1109-ECC0-12E5-B3B9E064F2F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E5FAE983-2A31-A394-660A-EA2AA5779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066076"/>
              </p:ext>
            </p:extLst>
          </p:nvPr>
        </p:nvGraphicFramePr>
        <p:xfrm>
          <a:off x="974177" y="914401"/>
          <a:ext cx="6745229" cy="5433725"/>
        </p:xfrm>
        <a:graphic>
          <a:graphicData uri="http://schemas.openxmlformats.org/drawingml/2006/table">
            <a:tbl>
              <a:tblPr firstRow="1" bandRow="1"/>
              <a:tblGrid>
                <a:gridCol w="3085960">
                  <a:extLst>
                    <a:ext uri="{9D8B030D-6E8A-4147-A177-3AD203B41FA5}">
                      <a16:colId xmlns:a16="http://schemas.microsoft.com/office/drawing/2014/main" val="3446012419"/>
                    </a:ext>
                  </a:extLst>
                </a:gridCol>
                <a:gridCol w="1638261">
                  <a:extLst>
                    <a:ext uri="{9D8B030D-6E8A-4147-A177-3AD203B41FA5}">
                      <a16:colId xmlns:a16="http://schemas.microsoft.com/office/drawing/2014/main" val="4052646397"/>
                    </a:ext>
                  </a:extLst>
                </a:gridCol>
                <a:gridCol w="2021008">
                  <a:extLst>
                    <a:ext uri="{9D8B030D-6E8A-4147-A177-3AD203B41FA5}">
                      <a16:colId xmlns:a16="http://schemas.microsoft.com/office/drawing/2014/main" val="1935352797"/>
                    </a:ext>
                  </a:extLst>
                </a:gridCol>
              </a:tblGrid>
              <a:tr h="40244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Biosimilar 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Status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Estimated Approval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773105"/>
                  </a:ext>
                </a:extLst>
              </a:tr>
              <a:tr h="40244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Stelara (</a:t>
                      </a:r>
                      <a:r>
                        <a:rPr lang="en-US" sz="12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ustekinumab</a:t>
                      </a: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1" i="0" u="none" strike="noStrike" cap="none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911372"/>
                  </a:ext>
                </a:extLst>
              </a:tr>
              <a:tr h="40244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ABP 654 (Amgen) 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Pending Approval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Q3/Q4 2023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393929"/>
                  </a:ext>
                </a:extLst>
              </a:tr>
              <a:tr h="38205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CT-P43 (</a:t>
                      </a:r>
                      <a:r>
                        <a:rPr lang="en-US" sz="12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Celltrion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2023-2024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11469"/>
                  </a:ext>
                </a:extLst>
              </a:tr>
              <a:tr h="40244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SB17 (Samsung </a:t>
                      </a:r>
                      <a:r>
                        <a:rPr lang="en-US" sz="12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Bioepis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2023-2024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944196"/>
                  </a:ext>
                </a:extLst>
              </a:tr>
              <a:tr h="40244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Bmab1200 (Biocon)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2023-2024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606819"/>
                  </a:ext>
                </a:extLst>
              </a:tr>
              <a:tr h="40244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Actemra (tocilizumab)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22160"/>
                  </a:ext>
                </a:extLst>
              </a:tr>
              <a:tr h="402442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MSB11456 (Fresenius)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Pending Approval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Q2 2023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07092"/>
                  </a:ext>
                </a:extLst>
              </a:tr>
              <a:tr h="624811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BIIB800/BAT1806 (Biogen, Bio-Thera)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Pending Approval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October 2023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368409"/>
                  </a:ext>
                </a:extLst>
              </a:tr>
              <a:tr h="402442">
                <a:tc gridSpan="3">
                  <a:txBody>
                    <a:bodyPr/>
                    <a:lstStyle/>
                    <a:p>
                      <a:pPr marL="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Prolia (denosumab)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8984"/>
                  </a:ext>
                </a:extLst>
              </a:tr>
              <a:tr h="402442">
                <a:tc>
                  <a:txBody>
                    <a:bodyPr/>
                    <a:lstStyle/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 Biosimilars Pending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Phase 3 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Estimated Launch: 2025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840689"/>
                  </a:ext>
                </a:extLst>
              </a:tr>
              <a:tr h="402442">
                <a:tc gridSpan="3">
                  <a:txBody>
                    <a:bodyPr/>
                    <a:lstStyle/>
                    <a:p>
                      <a:pPr marL="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Cimzia (certolizumab pegol)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139983"/>
                  </a:ext>
                </a:extLst>
              </a:tr>
              <a:tr h="402442">
                <a:tc>
                  <a:txBody>
                    <a:bodyPr/>
                    <a:lstStyle/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BIIB801 (Biogen)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Preclinical 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2027+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1976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F76E738-26B5-B859-C0BB-8F4D9CD390DF}"/>
              </a:ext>
            </a:extLst>
          </p:cNvPr>
          <p:cNvSpPr txBox="1"/>
          <p:nvPr/>
        </p:nvSpPr>
        <p:spPr>
          <a:xfrm>
            <a:off x="2677888" y="6451868"/>
            <a:ext cx="6111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dirty="0">
                <a:solidFill>
                  <a:srgbClr val="4C4F4F"/>
                </a:solidFill>
                <a:effectLst/>
                <a:latin typeface="+mj-lt"/>
              </a:rPr>
              <a:t>IPD Analytics. Drug Management: Biosimilar Medications. Clinical Snapshot. Online database [cited 2/17/2023]. Available at: </a:t>
            </a:r>
            <a:r>
              <a:rPr lang="en-US" sz="700" dirty="0">
                <a:solidFill>
                  <a:srgbClr val="4C4F4F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Drug Management: Biosimilar Medications (ipdanalytics.com)</a:t>
            </a:r>
            <a:endParaRPr lang="en-US" sz="700" dirty="0">
              <a:solidFill>
                <a:srgbClr val="4C4F4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124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166459-366E-2D50-B227-D38FC55E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335" y="2767568"/>
            <a:ext cx="4385387" cy="897415"/>
          </a:xfrm>
        </p:spPr>
        <p:txBody>
          <a:bodyPr/>
          <a:lstStyle/>
          <a:p>
            <a:r>
              <a:rPr lang="en-US" dirty="0"/>
              <a:t>Biosimilar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387185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87E225-7FB5-10F4-CA4B-D654591AE5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6472" y="1293751"/>
            <a:ext cx="6415699" cy="363658"/>
          </a:xfrm>
        </p:spPr>
        <p:txBody>
          <a:bodyPr/>
          <a:lstStyle/>
          <a:p>
            <a:pPr algn="ctr"/>
            <a:r>
              <a:rPr lang="en-US" sz="1600" dirty="0"/>
              <a:t>Reference Biologic Development Timeline &amp; Cost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1A44C-AE2E-FE65-7F93-44B785541F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829" y="1463732"/>
            <a:ext cx="2541083" cy="821055"/>
          </a:xfrm>
        </p:spPr>
        <p:txBody>
          <a:bodyPr/>
          <a:lstStyle/>
          <a:p>
            <a:r>
              <a:rPr lang="en-US" sz="2800" kern="0" dirty="0"/>
              <a:t>Biologics Price Competition and Innovation Act</a:t>
            </a:r>
          </a:p>
          <a:p>
            <a:r>
              <a:rPr lang="en-US" sz="2800" kern="0" dirty="0"/>
              <a:t>(BPCIA, 2009)</a:t>
            </a:r>
          </a:p>
          <a:p>
            <a:endParaRPr lang="en-US" sz="2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30DA1C6-F231-2A78-5B31-A25598C76245}"/>
              </a:ext>
            </a:extLst>
          </p:cNvPr>
          <p:cNvGraphicFramePr/>
          <p:nvPr/>
        </p:nvGraphicFramePr>
        <p:xfrm>
          <a:off x="5027057" y="1293751"/>
          <a:ext cx="6626808" cy="1430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958657F-68C1-362E-38F0-272EA56C3F85}"/>
              </a:ext>
            </a:extLst>
          </p:cNvPr>
          <p:cNvGraphicFramePr/>
          <p:nvPr/>
        </p:nvGraphicFramePr>
        <p:xfrm>
          <a:off x="5980074" y="3049156"/>
          <a:ext cx="4561106" cy="128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CCB8DEB-EC7C-991D-183B-1F315E3E64E5}"/>
              </a:ext>
            </a:extLst>
          </p:cNvPr>
          <p:cNvSpPr txBox="1">
            <a:spLocks/>
          </p:cNvSpPr>
          <p:nvPr/>
        </p:nvSpPr>
        <p:spPr>
          <a:xfrm>
            <a:off x="5027057" y="5944559"/>
            <a:ext cx="5808583" cy="82105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kern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0D39068-8CED-6A33-9DAC-BDB7DFCE6404}"/>
              </a:ext>
            </a:extLst>
          </p:cNvPr>
          <p:cNvSpPr txBox="1">
            <a:spLocks/>
          </p:cNvSpPr>
          <p:nvPr/>
        </p:nvSpPr>
        <p:spPr>
          <a:xfrm>
            <a:off x="4723498" y="3065342"/>
            <a:ext cx="6415699" cy="3636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85750" marR="0" lvl="2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3pPr>
            <a:lvl4pPr marL="285750" marR="0" lvl="3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kern="0" dirty="0"/>
              <a:t>Biosimilar Development Timeline &amp; 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D5936-11F5-08C0-4BD9-10D5AE8DC415}"/>
              </a:ext>
            </a:extLst>
          </p:cNvPr>
          <p:cNvSpPr txBox="1"/>
          <p:nvPr/>
        </p:nvSpPr>
        <p:spPr>
          <a:xfrm>
            <a:off x="5027057" y="4609208"/>
            <a:ext cx="70978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Part of the Affordable Care Act (ACA)</a:t>
            </a:r>
          </a:p>
          <a:p>
            <a:pPr algn="l"/>
            <a:endParaRPr lang="en-US" sz="800" dirty="0"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Created abbreviated licensure pathway for products demonstrated to be biosimilar to FDA-approved biologics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Increased access to medications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More treatment options available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Lower healthcare costs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F8B5F-2679-E27A-6875-5B17AB6244DF}"/>
              </a:ext>
            </a:extLst>
          </p:cNvPr>
          <p:cNvSpPr txBox="1"/>
          <p:nvPr/>
        </p:nvSpPr>
        <p:spPr>
          <a:xfrm>
            <a:off x="7274149" y="2329016"/>
            <a:ext cx="17203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00" dirty="0">
                <a:latin typeface="+mj-lt"/>
              </a:rPr>
              <a:t>Est total cost &gt; $1Bn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B90918-8BFB-8D05-F69C-B74A95B86ECE}"/>
              </a:ext>
            </a:extLst>
          </p:cNvPr>
          <p:cNvSpPr txBox="1"/>
          <p:nvPr/>
        </p:nvSpPr>
        <p:spPr>
          <a:xfrm>
            <a:off x="7117855" y="4000131"/>
            <a:ext cx="20329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00" dirty="0">
                <a:latin typeface="+mj-lt"/>
              </a:rPr>
              <a:t>Est total cost $100-200M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B6DF58-3964-7F1B-32A4-DB2EE916659A}"/>
              </a:ext>
            </a:extLst>
          </p:cNvPr>
          <p:cNvSpPr txBox="1"/>
          <p:nvPr/>
        </p:nvSpPr>
        <p:spPr>
          <a:xfrm>
            <a:off x="3685032" y="6578085"/>
            <a:ext cx="83027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U.S. Food &amp; Drug Administration. Biosimilars Info Sheet. Level 1: Foundational Concepts: Biological Products, Biosimilar Products, and Interchangeable Biosimilar Products.[cited 2/17/2023]. Available at: </a:t>
            </a:r>
            <a:r>
              <a:rPr lang="en-US" sz="600" dirty="0"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Biological Products, Biosimilar Products, and Interchangeable Biosimilar Products (fda.gov)</a:t>
            </a:r>
            <a:r>
              <a:rPr lang="en-US" sz="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935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6BD463-89E3-36F6-7F27-2160E98C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6" y="654231"/>
            <a:ext cx="6415698" cy="716252"/>
          </a:xfrm>
        </p:spPr>
        <p:txBody>
          <a:bodyPr/>
          <a:lstStyle/>
          <a:p>
            <a:r>
              <a:rPr lang="en-US" dirty="0"/>
              <a:t>Analytical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D5E6-CA70-56A0-CE7B-F852986FDB1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1C9D30-0626-1CC7-C72B-E3FCB4B906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Analytical data demonstrates that proposed biosimilar is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highly similar to  </a:t>
            </a:r>
            <a:r>
              <a:rPr lang="en-US" sz="2400" dirty="0"/>
              <a:t>the reference product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D800D4-A297-ABF8-2F58-D04C2D0F7394}"/>
              </a:ext>
            </a:extLst>
          </p:cNvPr>
          <p:cNvSpPr txBox="1">
            <a:spLocks/>
          </p:cNvSpPr>
          <p:nvPr/>
        </p:nvSpPr>
        <p:spPr>
          <a:xfrm>
            <a:off x="859746" y="2053152"/>
            <a:ext cx="6415699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85750" marR="0" lvl="2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3pPr>
            <a:lvl4pPr marL="285750" marR="0" lvl="3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Foundation of approval process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Characterize reference product quality features and product variability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Based on comparative data from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Physicochemical assays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Functional assays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DBD4F-1289-CF38-E959-E35484120BE8}"/>
              </a:ext>
            </a:extLst>
          </p:cNvPr>
          <p:cNvSpPr txBox="1"/>
          <p:nvPr/>
        </p:nvSpPr>
        <p:spPr>
          <a:xfrm>
            <a:off x="604157" y="6355337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U.S. Food and Drug Administration. Overview of the Regulatory Framework and FDA’s Guidance for the Development and Approval of Biosimilar and Interchangeable Products in the US.[cited 2/17/2023]. Available at: https://www.fda.gov/media/109573/download.</a:t>
            </a:r>
          </a:p>
        </p:txBody>
      </p:sp>
    </p:spTree>
    <p:extLst>
      <p:ext uri="{BB962C8B-B14F-4D97-AF65-F5344CB8AC3E}">
        <p14:creationId xmlns:p14="http://schemas.microsoft.com/office/powerpoint/2010/main" val="182754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C9764-786A-0907-8429-75F84260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46" y="1746504"/>
            <a:ext cx="6415699" cy="42523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Animal toxicity data used when uncertainties remain about safety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Completed prior to initiating clinical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Depends on publicly available information/data and comparison between biosimilar and reference products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include comparison of PK/PD in animal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C4F4F"/>
              </a:solidFill>
            </a:endParaRPr>
          </a:p>
          <a:p>
            <a:endParaRPr lang="en-US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F4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1C860-B56C-2269-8158-ACA8AF84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6" y="542307"/>
            <a:ext cx="6415698" cy="716252"/>
          </a:xfrm>
        </p:spPr>
        <p:txBody>
          <a:bodyPr/>
          <a:lstStyle/>
          <a:p>
            <a:r>
              <a:rPr lang="en-US" dirty="0"/>
              <a:t>Pre-Clinical Data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4FDA7-60A1-AA91-4D20-79061323C9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859A27F-C202-4B54-20F7-D77F12D58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95840" y="2164263"/>
            <a:ext cx="2541083" cy="821055"/>
          </a:xfrm>
        </p:spPr>
        <p:txBody>
          <a:bodyPr/>
          <a:lstStyle/>
          <a:p>
            <a:r>
              <a:rPr lang="en-US" sz="2400" dirty="0"/>
              <a:t>Animal studies provide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pharmacology information </a:t>
            </a:r>
            <a:r>
              <a:rPr lang="en-US" sz="2400" dirty="0"/>
              <a:t>for the biosimilar as necessary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8A997-8EE7-934E-CED0-ACD2C235212E}"/>
              </a:ext>
            </a:extLst>
          </p:cNvPr>
          <p:cNvSpPr txBox="1"/>
          <p:nvPr/>
        </p:nvSpPr>
        <p:spPr>
          <a:xfrm>
            <a:off x="604157" y="6355337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U.S. Food and Drug Administration. Overview of the Regulatory Framework and FDA’s Guidance for the Development and Approval of Biosimilar and Interchangeable Products in the US.[cited 2/17/2023]. Available at: https://www.fda.gov/media/109573/download.</a:t>
            </a:r>
          </a:p>
        </p:txBody>
      </p:sp>
    </p:spTree>
    <p:extLst>
      <p:ext uri="{BB962C8B-B14F-4D97-AF65-F5344CB8AC3E}">
        <p14:creationId xmlns:p14="http://schemas.microsoft.com/office/powerpoint/2010/main" val="232593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D2D296-B84E-54AD-8E1F-29D0A0AC8B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3008" y="3429000"/>
            <a:ext cx="6415699" cy="1864334"/>
          </a:xfrm>
        </p:spPr>
        <p:txBody>
          <a:bodyPr/>
          <a:lstStyle/>
          <a:p>
            <a:r>
              <a:rPr lang="en-US" dirty="0"/>
              <a:t>The nature and scope of clinical studies depends on degree of residual uncertainty </a:t>
            </a:r>
            <a:r>
              <a:rPr lang="en-US" i="1" dirty="0"/>
              <a:t>after</a:t>
            </a:r>
            <a:r>
              <a:rPr lang="en-US" dirty="0"/>
              <a:t> conducting structural, functional, and animal studies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2494CE-980A-5F7B-BA6B-F7930D04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Data: Residual Uncertainty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C1FCD-0104-48B9-B319-2005D1E33CE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2A88A1-C163-BD44-1A7D-E2190469DF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7814" y="2335727"/>
            <a:ext cx="2783437" cy="821055"/>
          </a:xfrm>
        </p:spPr>
        <p:txBody>
          <a:bodyPr/>
          <a:lstStyle/>
          <a:p>
            <a:r>
              <a:rPr lang="en-US" sz="4000" dirty="0"/>
              <a:t>Biosimilar Approval Concept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18C93-8C4D-B3F2-2980-1E49F9C5CEE9}"/>
              </a:ext>
            </a:extLst>
          </p:cNvPr>
          <p:cNvSpPr txBox="1"/>
          <p:nvPr/>
        </p:nvSpPr>
        <p:spPr>
          <a:xfrm>
            <a:off x="3711251" y="6451868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latin typeface="+mj-lt"/>
              </a:rPr>
              <a:t>U.S. Food and Drug Administration. Overview of the Regulatory Framework and FDA’s Guidance for the Development and Approval of Biosimilar and Interchangeable Products in the US.[cited 2/17/2023]. Available at: https://www.fda.gov/media/109573/download.</a:t>
            </a:r>
          </a:p>
        </p:txBody>
      </p:sp>
    </p:spTree>
    <p:extLst>
      <p:ext uri="{BB962C8B-B14F-4D97-AF65-F5344CB8AC3E}">
        <p14:creationId xmlns:p14="http://schemas.microsoft.com/office/powerpoint/2010/main" val="419121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C9764-786A-0907-8429-75F84260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46" y="1626515"/>
            <a:ext cx="6894366" cy="28126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F4F"/>
                </a:solidFill>
              </a:rPr>
              <a:t>Adequate clinical PK and PD comparisons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F4F"/>
                </a:solidFill>
              </a:rPr>
              <a:t>At least 1 clinical study compares immunogenicity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F4F"/>
                </a:solidFill>
              </a:rPr>
              <a:t>Comparative clinical study required if residual uncertainties exist regarding if there are clinically </a:t>
            </a:r>
            <a:r>
              <a:rPr lang="en-US" dirty="0"/>
              <a:t>meaningful differences between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Population, endpoint, sample size and study duration should be adequately sensitive to detect differences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Assess safety and immunogenicity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F4F"/>
              </a:solidFill>
            </a:endParaRPr>
          </a:p>
          <a:p>
            <a:endParaRPr lang="en-US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F4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1C860-B56C-2269-8158-ACA8AF84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46" y="658579"/>
            <a:ext cx="6555640" cy="716252"/>
          </a:xfrm>
        </p:spPr>
        <p:txBody>
          <a:bodyPr/>
          <a:lstStyle/>
          <a:p>
            <a:r>
              <a:rPr lang="en-US" dirty="0"/>
              <a:t>Clinical Data Requirement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4FDA7-60A1-AA91-4D20-79061323C9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859A27F-C202-4B54-20F7-D77F12D58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3873" y="1626515"/>
            <a:ext cx="2541083" cy="821055"/>
          </a:xfrm>
        </p:spPr>
        <p:txBody>
          <a:bodyPr/>
          <a:lstStyle/>
          <a:p>
            <a:r>
              <a:rPr lang="en-US" sz="2400" dirty="0"/>
              <a:t>Clinical data demonstrate that there are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 clinically meaningful differences </a:t>
            </a:r>
            <a:r>
              <a:rPr lang="en-US" sz="2400" dirty="0"/>
              <a:t>in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safety, purity, and potency.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0BF70-133E-925A-749B-ED9920198A2D}"/>
              </a:ext>
            </a:extLst>
          </p:cNvPr>
          <p:cNvSpPr txBox="1"/>
          <p:nvPr/>
        </p:nvSpPr>
        <p:spPr>
          <a:xfrm>
            <a:off x="604157" y="6355337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latin typeface="+mj-lt"/>
              </a:rPr>
              <a:t>U.S. Food and Drug Administration. Overview of the Regulatory Framework and FDA’s Guidance for the Development and Approval of Biosimilar and Interchangeable Products in the US.[cited 2/17/2023]. Available at: https://www.fda.gov/media/109573/download.</a:t>
            </a:r>
          </a:p>
        </p:txBody>
      </p:sp>
    </p:spTree>
    <p:extLst>
      <p:ext uri="{BB962C8B-B14F-4D97-AF65-F5344CB8AC3E}">
        <p14:creationId xmlns:p14="http://schemas.microsoft.com/office/powerpoint/2010/main" val="204725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5469951" y="1237946"/>
            <a:ext cx="5347401" cy="1864334"/>
          </a:xfrm>
        </p:spPr>
        <p:txBody>
          <a:bodyPr/>
          <a:lstStyle/>
          <a:p>
            <a:r>
              <a:rPr lang="en-US" sz="1800" b="1" dirty="0">
                <a:solidFill>
                  <a:schemeClr val="bg2"/>
                </a:solidFill>
              </a:rPr>
              <a:t>Upon completion of the presentation, you will be able to: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pPr marL="342900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000" dirty="0"/>
              <a:t>Describe a biosimilar and how it works, including identifying the difference between a biosimilar and a generic</a:t>
            </a:r>
          </a:p>
          <a:p>
            <a:pPr marL="342900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endParaRPr lang="en-US" sz="2000" dirty="0"/>
          </a:p>
          <a:p>
            <a:pPr marL="342900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000" dirty="0"/>
              <a:t>Discuss legal and regulatory requirements for biosimilars and how they impact cost optimization and potential therapy interruption </a:t>
            </a:r>
          </a:p>
          <a:p>
            <a:pPr marL="342900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endParaRPr lang="en-US" sz="2000" dirty="0"/>
          </a:p>
          <a:p>
            <a:pPr marL="342900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000" dirty="0"/>
              <a:t>Compare and contrast biosimilar management strategies, including the advantages and disadvantages of each</a:t>
            </a:r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78A236-089A-9AC6-6616-F383F641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10" y="2319271"/>
            <a:ext cx="3066508" cy="716252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291235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D2D296-B84E-54AD-8E1F-29D0A0AC8B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FDA may approve for </a:t>
            </a:r>
            <a:r>
              <a:rPr lang="en-US" b="1" dirty="0"/>
              <a:t>indication</a:t>
            </a:r>
            <a:r>
              <a:rPr lang="en-US" dirty="0"/>
              <a:t> or </a:t>
            </a:r>
            <a:r>
              <a:rPr lang="en-US" b="1" dirty="0"/>
              <a:t>population</a:t>
            </a:r>
            <a:r>
              <a:rPr lang="en-US" dirty="0"/>
              <a:t> without direct studies with adequate justification based on </a:t>
            </a:r>
            <a:r>
              <a:rPr lang="en-US" i="1" dirty="0"/>
              <a:t>extrapolation, </a:t>
            </a:r>
            <a:r>
              <a:rPr lang="en-US" dirty="0"/>
              <a:t>considering:</a:t>
            </a:r>
          </a:p>
          <a:p>
            <a:pPr marL="9144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All available data and information in application</a:t>
            </a:r>
          </a:p>
          <a:p>
            <a:pPr marL="9144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FDA’s previous finding of safety and efficacy for other approved indications</a:t>
            </a:r>
          </a:p>
          <a:p>
            <a:pPr marL="9144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Knowledge of scientific factors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2494CE-980A-5F7B-BA6B-F7930D04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Extrapolation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C1FCD-0104-48B9-B319-2005D1E33CE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2A88A1-C163-BD44-1A7D-E2190469DF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7814" y="2335727"/>
            <a:ext cx="2792767" cy="821055"/>
          </a:xfrm>
        </p:spPr>
        <p:txBody>
          <a:bodyPr/>
          <a:lstStyle/>
          <a:p>
            <a:r>
              <a:rPr lang="en-US" sz="4000" dirty="0"/>
              <a:t>Biosimilar Approval Concept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30BD8-FA4D-7BB5-7C51-1B0BCD70A059}"/>
              </a:ext>
            </a:extLst>
          </p:cNvPr>
          <p:cNvSpPr txBox="1"/>
          <p:nvPr/>
        </p:nvSpPr>
        <p:spPr>
          <a:xfrm>
            <a:off x="3720581" y="6451868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latin typeface="+mj-lt"/>
              </a:rPr>
              <a:t>U.S. Food and Drug Administration. Overview of the Regulatory Framework and FDA’s Guidance for the Development and Approval of Biosimilar and Interchangeable Products in the US.[cited 2/17/2023]. Available at: https://www.fda.gov/media/109573/download. </a:t>
            </a:r>
          </a:p>
        </p:txBody>
      </p:sp>
    </p:spTree>
    <p:extLst>
      <p:ext uri="{BB962C8B-B14F-4D97-AF65-F5344CB8AC3E}">
        <p14:creationId xmlns:p14="http://schemas.microsoft.com/office/powerpoint/2010/main" val="3631933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349B2-0BB1-FB6B-2D07-35A7CAC0883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5DC7B4-5F74-BFC1-F73B-AAFF9DAA2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623414F-5C71-B82F-657D-A291E84E7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0396717"/>
              </p:ext>
            </p:extLst>
          </p:nvPr>
        </p:nvGraphicFramePr>
        <p:xfrm>
          <a:off x="6330039" y="1783080"/>
          <a:ext cx="5264912" cy="3989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3354AA9-994A-086C-EB90-A57A41799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49" y="2878172"/>
            <a:ext cx="5654522" cy="1927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391C4C-0EFD-0605-C753-49514709EDA6}"/>
              </a:ext>
            </a:extLst>
          </p:cNvPr>
          <p:cNvSpPr txBox="1"/>
          <p:nvPr/>
        </p:nvSpPr>
        <p:spPr>
          <a:xfrm>
            <a:off x="2805459" y="6509225"/>
            <a:ext cx="5404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U.S. Food &amp; Drug Administration. Level 1: Biosimilar and Interchangeable Products Foundational Concepts. [cited 2/17/2023].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 1_Slides_Foundational Concepts_v3.pptx (live.com)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</p:txBody>
      </p:sp>
      <p:pic>
        <p:nvPicPr>
          <p:cNvPr id="10" name="Graphic 9" descr="Clipboard Checked outline">
            <a:extLst>
              <a:ext uri="{FF2B5EF4-FFF2-40B4-BE49-F238E27FC236}">
                <a16:creationId xmlns:a16="http://schemas.microsoft.com/office/drawing/2014/main" id="{82FFE198-6D76-CE21-C05E-664A4A3337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5130" y="2040364"/>
            <a:ext cx="645605" cy="645605"/>
          </a:xfrm>
          <a:prstGeom prst="rect">
            <a:avLst/>
          </a:prstGeom>
        </p:spPr>
      </p:pic>
      <p:pic>
        <p:nvPicPr>
          <p:cNvPr id="14" name="Graphic 13" descr="Doctor female outline">
            <a:extLst>
              <a:ext uri="{FF2B5EF4-FFF2-40B4-BE49-F238E27FC236}">
                <a16:creationId xmlns:a16="http://schemas.microsoft.com/office/drawing/2014/main" id="{E9368DD4-4CB1-E3B2-D95E-66EDD38072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77932" y="2971585"/>
            <a:ext cx="716252" cy="716252"/>
          </a:xfrm>
          <a:prstGeom prst="rect">
            <a:avLst/>
          </a:prstGeom>
        </p:spPr>
      </p:pic>
      <p:pic>
        <p:nvPicPr>
          <p:cNvPr id="16" name="Graphic 15" descr="Heart with pulse outline">
            <a:extLst>
              <a:ext uri="{FF2B5EF4-FFF2-40B4-BE49-F238E27FC236}">
                <a16:creationId xmlns:a16="http://schemas.microsoft.com/office/drawing/2014/main" id="{3B5820B5-C8C7-9EC1-2E13-F6883C5984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68788" y="3888261"/>
            <a:ext cx="716252" cy="716252"/>
          </a:xfrm>
          <a:prstGeom prst="rect">
            <a:avLst/>
          </a:prstGeom>
        </p:spPr>
      </p:pic>
      <p:pic>
        <p:nvPicPr>
          <p:cNvPr id="18" name="Graphic 17" descr="Repeat outline">
            <a:extLst>
              <a:ext uri="{FF2B5EF4-FFF2-40B4-BE49-F238E27FC236}">
                <a16:creationId xmlns:a16="http://schemas.microsoft.com/office/drawing/2014/main" id="{E653FF35-F93F-2AF9-DC22-FB81A7DBD3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99687" y="4863271"/>
            <a:ext cx="556489" cy="5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23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6BD463-89E3-36F6-7F27-2160E98CD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Interchangeable Biosimilars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D5E6-CA70-56A0-CE7B-F852986FDB1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D800D4-A297-ABF8-2F58-D04C2D0F7394}"/>
              </a:ext>
            </a:extLst>
          </p:cNvPr>
          <p:cNvSpPr txBox="1">
            <a:spLocks/>
          </p:cNvSpPr>
          <p:nvPr/>
        </p:nvSpPr>
        <p:spPr>
          <a:xfrm>
            <a:off x="859746" y="2496833"/>
            <a:ext cx="6534967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85750" marR="0" lvl="2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3pPr>
            <a:lvl4pPr marL="285750" marR="0" lvl="3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C4F4F"/>
                </a:solidFill>
                <a:latin typeface="+mj-lt"/>
              </a:rPr>
              <a:t>Four FDA approved interchangeable biosimilars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Semglee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 (insulin glargine-</a:t>
            </a: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yfgn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)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Rezvoglar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 (insulin glargine-</a:t>
            </a: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aglr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)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Cimerli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 (ranibizumab-</a:t>
            </a: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eqrn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)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Cyltezo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 (adalimumab-</a:t>
            </a:r>
            <a:r>
              <a:rPr lang="en-US" sz="1800" kern="0" dirty="0" err="1">
                <a:solidFill>
                  <a:srgbClr val="4C4F4F"/>
                </a:solidFill>
                <a:latin typeface="+mj-lt"/>
              </a:rPr>
              <a:t>adbm</a:t>
            </a:r>
            <a:r>
              <a:rPr lang="en-US" sz="1800" kern="0" dirty="0">
                <a:solidFill>
                  <a:srgbClr val="4C4F4F"/>
                </a:solidFill>
                <a:latin typeface="+mj-lt"/>
              </a:rPr>
              <a:t>) – not yet launched </a:t>
            </a:r>
          </a:p>
          <a:p>
            <a:pPr lvl="1">
              <a:spcAft>
                <a:spcPts val="600"/>
              </a:spcAft>
            </a:pPr>
            <a:endParaRPr lang="en-US" sz="1800" kern="0" dirty="0">
              <a:solidFill>
                <a:srgbClr val="4C4F4F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C4F4F"/>
                </a:solidFill>
                <a:latin typeface="+mj-lt"/>
              </a:rPr>
              <a:t>Not all have completed switching studies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b="0" i="0" u="none" strike="noStrike" baseline="0" dirty="0">
                <a:solidFill>
                  <a:srgbClr val="4C4F4F"/>
                </a:solidFill>
                <a:latin typeface="+mj-lt"/>
              </a:rPr>
              <a:t>November 2019 FDA draft guidance states a switching study may not be necessary for IC designation, if highly similar with very low residual uncertainty about immunogenicity </a:t>
            </a:r>
            <a:endParaRPr lang="en-US" sz="1800" kern="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4C4F4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4C4F4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628B6-63DA-6C8C-C986-E4ABFAA260A5}"/>
              </a:ext>
            </a:extLst>
          </p:cNvPr>
          <p:cNvSpPr txBox="1"/>
          <p:nvPr/>
        </p:nvSpPr>
        <p:spPr>
          <a:xfrm>
            <a:off x="596178" y="6269997"/>
            <a:ext cx="6084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dirty="0">
                <a:effectLst/>
                <a:latin typeface="+mj-lt"/>
              </a:rPr>
              <a:t>IPD Analytics. </a:t>
            </a:r>
            <a:r>
              <a:rPr lang="en-US" sz="700" dirty="0">
                <a:latin typeface="+mj-lt"/>
              </a:rPr>
              <a:t>Rx Insights: Drug Management.  Primer on Biosimilars and Interchangeability.</a:t>
            </a:r>
            <a:r>
              <a:rPr lang="en-US" sz="700" b="0" i="0" dirty="0">
                <a:effectLst/>
                <a:latin typeface="+mj-lt"/>
              </a:rPr>
              <a:t> [cited 2/17/2023]. Available at: </a:t>
            </a:r>
            <a:r>
              <a:rPr lang="en-US" sz="7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Drug Management: </a:t>
            </a:r>
            <a:r>
              <a:rPr lang="en-US" sz="7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Primer on Biosimilars and Interchangeability (10/24/22)</a:t>
            </a:r>
            <a:r>
              <a:rPr lang="en-US" sz="700" dirty="0">
                <a:latin typeface="+mj-lt"/>
              </a:rPr>
              <a:t>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F62F31C-2E50-72BA-3A6F-0685380ADD89}"/>
              </a:ext>
            </a:extLst>
          </p:cNvPr>
          <p:cNvSpPr txBox="1">
            <a:spLocks/>
          </p:cNvSpPr>
          <p:nvPr/>
        </p:nvSpPr>
        <p:spPr>
          <a:xfrm>
            <a:off x="8837441" y="2288989"/>
            <a:ext cx="3110651" cy="82105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Interchangeability may offer added assurance but otherwise is a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legal designation</a:t>
            </a:r>
            <a:r>
              <a:rPr lang="en-US" sz="2400" dirty="0">
                <a:latin typeface="+mj-lt"/>
              </a:rPr>
              <a:t>, not a clinical one</a:t>
            </a:r>
            <a:endParaRPr lang="en-US" sz="2400" b="0" i="0" u="none" strike="noStrike" baseline="0" dirty="0">
              <a:latin typeface="+mj-lt"/>
            </a:endParaRPr>
          </a:p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549046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B26434-1109-ECC0-12E5-B3B9E064F2F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0D688C-5025-B662-045D-E6279AEA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 Outlook</a:t>
            </a: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E5FAE983-2A31-A394-660A-EA2AA5779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652099"/>
              </p:ext>
            </p:extLst>
          </p:nvPr>
        </p:nvGraphicFramePr>
        <p:xfrm>
          <a:off x="974177" y="2219276"/>
          <a:ext cx="9660295" cy="4069835"/>
        </p:xfrm>
        <a:graphic>
          <a:graphicData uri="http://schemas.openxmlformats.org/drawingml/2006/table">
            <a:tbl>
              <a:tblPr firstRow="1" bandRow="1"/>
              <a:tblGrid>
                <a:gridCol w="4410594">
                  <a:extLst>
                    <a:ext uri="{9D8B030D-6E8A-4147-A177-3AD203B41FA5}">
                      <a16:colId xmlns:a16="http://schemas.microsoft.com/office/drawing/2014/main" val="3446012419"/>
                    </a:ext>
                  </a:extLst>
                </a:gridCol>
                <a:gridCol w="2853973">
                  <a:extLst>
                    <a:ext uri="{9D8B030D-6E8A-4147-A177-3AD203B41FA5}">
                      <a16:colId xmlns:a16="http://schemas.microsoft.com/office/drawing/2014/main" val="3213409107"/>
                    </a:ext>
                  </a:extLst>
                </a:gridCol>
                <a:gridCol w="2395728">
                  <a:extLst>
                    <a:ext uri="{9D8B030D-6E8A-4147-A177-3AD203B41FA5}">
                      <a16:colId xmlns:a16="http://schemas.microsoft.com/office/drawing/2014/main" val="3208260192"/>
                    </a:ext>
                  </a:extLst>
                </a:gridCol>
              </a:tblGrid>
              <a:tr h="423340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Biologic/Biosimilar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Status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Estimated Approval/Launch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773105"/>
                  </a:ext>
                </a:extLst>
              </a:tr>
              <a:tr h="285714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Insulin 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1" i="0" u="none" strike="noStrike" cap="none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911372"/>
                  </a:ext>
                </a:extLst>
              </a:tr>
              <a:tr h="285714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Humalog (insulin lispro) Biosimilar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Seeking IC Status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2024+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393929"/>
                  </a:ext>
                </a:extLst>
              </a:tr>
              <a:tr h="443585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Lantus (insulin glargine) Biosimilar (at least 2)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Seeking IC Status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2023 +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11469"/>
                  </a:ext>
                </a:extLst>
              </a:tr>
              <a:tr h="443585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Novolog (insulin </a:t>
                      </a:r>
                      <a:r>
                        <a:rPr lang="en-US" sz="12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aspart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) Biosimilar (at least 3)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Seeking IC status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2022-2023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944196"/>
                  </a:ext>
                </a:extLst>
              </a:tr>
              <a:tr h="285714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Non-Insulin Biologics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22160"/>
                  </a:ext>
                </a:extLst>
              </a:tr>
              <a:tr h="285714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Remicade (infliximab) Biosimilar 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Seeking IC Status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2024+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07092"/>
                  </a:ext>
                </a:extLst>
              </a:tr>
              <a:tr h="443585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Simponia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Aria (golimumab) Biosimilar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Seeking IC Status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2024+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368409"/>
                  </a:ext>
                </a:extLst>
              </a:tr>
              <a:tr h="285714">
                <a:tc>
                  <a:txBody>
                    <a:bodyPr/>
                    <a:lstStyle/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Stelara (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ustekinumab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Seeking IC Status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2023+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7958333"/>
                  </a:ext>
                </a:extLst>
              </a:tr>
              <a:tr h="443585">
                <a:tc>
                  <a:txBody>
                    <a:bodyPr/>
                    <a:lstStyle/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Humira (adalimumab) 50 mg/mL Biosimilar (at least 2)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Approved, pending launch 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2023+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419399"/>
                  </a:ext>
                </a:extLst>
              </a:tr>
              <a:tr h="443585">
                <a:tc>
                  <a:txBody>
                    <a:bodyPr/>
                    <a:lstStyle/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Adalimumab (Humira) 100 mg/mL Biosimilar (at least 3)</a:t>
                      </a: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Seeking IC status, pending launch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2023-2024+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3904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525DCBB-B9F0-49A2-E172-EAF9DA310808}"/>
              </a:ext>
            </a:extLst>
          </p:cNvPr>
          <p:cNvSpPr txBox="1"/>
          <p:nvPr/>
        </p:nvSpPr>
        <p:spPr>
          <a:xfrm>
            <a:off x="614838" y="6463059"/>
            <a:ext cx="822260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dirty="0">
                <a:effectLst/>
                <a:latin typeface="+mj-lt"/>
              </a:rPr>
              <a:t>IPD Analytics. </a:t>
            </a:r>
            <a:r>
              <a:rPr lang="en-US" sz="700" dirty="0">
                <a:latin typeface="+mj-lt"/>
              </a:rPr>
              <a:t>Rx Insights: Drug Management.  Primer on Biosimilars and Interchangeability.</a:t>
            </a:r>
            <a:r>
              <a:rPr lang="en-US" sz="700" b="0" i="0" dirty="0">
                <a:effectLst/>
                <a:latin typeface="+mj-lt"/>
              </a:rPr>
              <a:t> [cited 2/17/2023]. Available at: </a:t>
            </a:r>
            <a:r>
              <a:rPr lang="en-US" sz="7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Drug Management: </a:t>
            </a:r>
            <a:r>
              <a:rPr lang="en-US" sz="7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Primer on Biosimilars and Interchangeability (10/24/22)</a:t>
            </a:r>
            <a:r>
              <a:rPr lang="en-US" sz="7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396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9CA73E-CF00-6F4F-4B58-0BCA3BB06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4176" y="2170382"/>
            <a:ext cx="6871376" cy="18643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4C4F4F"/>
                </a:solidFill>
              </a:rPr>
              <a:t>Orphan drug status incentivizes drug development for rare diseases through tax credits and exclusivity after approval </a:t>
            </a:r>
          </a:p>
          <a:p>
            <a:pPr lvl="1">
              <a:spcAft>
                <a:spcPts val="600"/>
              </a:spcAft>
            </a:pPr>
            <a:r>
              <a:rPr lang="en-US" kern="0" dirty="0">
                <a:solidFill>
                  <a:srgbClr val="4C4F4F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4C4F4F"/>
                </a:solidFill>
              </a:rPr>
              <a:t>A single </a:t>
            </a:r>
            <a:r>
              <a:rPr lang="en-US" sz="2000" dirty="0">
                <a:solidFill>
                  <a:srgbClr val="4C4F4F"/>
                </a:solidFill>
              </a:rPr>
              <a:t>o</a:t>
            </a:r>
            <a:r>
              <a:rPr lang="en-US" sz="2000" kern="0" dirty="0">
                <a:solidFill>
                  <a:srgbClr val="4C4F4F"/>
                </a:solidFill>
              </a:rPr>
              <a:t>rphan drug designation delays potential entry of biosimilar product for all indications   </a:t>
            </a:r>
          </a:p>
          <a:p>
            <a:endParaRPr lang="en-US" sz="2000" kern="0" dirty="0">
              <a:solidFill>
                <a:srgbClr val="4C4F4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4C4F4F"/>
                </a:solidFill>
              </a:rPr>
              <a:t>Biosimilar applicant requests approval for specific indications for which the reference biologic is approved if others are protected by exclusivity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4C4F4F"/>
              </a:solidFill>
            </a:endParaRP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7D8850-62F3-AAD4-3FE3-5E3E8D58C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6" y="574343"/>
            <a:ext cx="5978690" cy="716252"/>
          </a:xfrm>
        </p:spPr>
        <p:txBody>
          <a:bodyPr/>
          <a:lstStyle/>
          <a:p>
            <a:r>
              <a:rPr lang="en-US" sz="3200" dirty="0"/>
              <a:t>Exceptions and Exclusions: Orphan Drug Status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DE8-C858-875A-0769-324A6F9FB72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8F1280-24B7-BE12-8363-183E58EEC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b="0" dirty="0"/>
              <a:t>FDA can approve biosimilar </a:t>
            </a:r>
            <a:r>
              <a:rPr lang="en-US" sz="2000" dirty="0"/>
              <a:t>“skinny label” </a:t>
            </a:r>
            <a:r>
              <a:rPr lang="en-US" sz="2000" b="0" dirty="0"/>
              <a:t>to carve out indications protected by patent exclusivities to allow for timely market competition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D4379-5988-57E4-F675-16A8367B2699}"/>
              </a:ext>
            </a:extLst>
          </p:cNvPr>
          <p:cNvSpPr txBox="1"/>
          <p:nvPr/>
        </p:nvSpPr>
        <p:spPr>
          <a:xfrm>
            <a:off x="2889596" y="6344147"/>
            <a:ext cx="60975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dirty="0">
                <a:solidFill>
                  <a:srgbClr val="212121"/>
                </a:solidFill>
                <a:effectLst/>
                <a:latin typeface="+mj-lt"/>
              </a:rPr>
              <a:t>Ward E, </a:t>
            </a:r>
            <a:r>
              <a:rPr lang="en-US" sz="700" b="0" i="0" dirty="0" err="1">
                <a:solidFill>
                  <a:srgbClr val="212121"/>
                </a:solidFill>
                <a:effectLst/>
                <a:latin typeface="+mj-lt"/>
              </a:rPr>
              <a:t>Steinbrook</a:t>
            </a:r>
            <a:r>
              <a:rPr lang="en-US" sz="700" b="0" i="0" dirty="0">
                <a:solidFill>
                  <a:srgbClr val="212121"/>
                </a:solidFill>
                <a:effectLst/>
                <a:latin typeface="+mj-lt"/>
              </a:rPr>
              <a:t> R. Savings Associated With "Skinny Label" Biosimilars. JAMA Intern Med</a:t>
            </a:r>
            <a:r>
              <a:rPr lang="en-US" sz="700" dirty="0">
                <a:solidFill>
                  <a:srgbClr val="212121"/>
                </a:solidFill>
                <a:latin typeface="+mj-lt"/>
              </a:rPr>
              <a:t> </a:t>
            </a:r>
            <a:r>
              <a:rPr lang="en-US" sz="700" b="0" i="0" dirty="0">
                <a:solidFill>
                  <a:srgbClr val="212121"/>
                </a:solidFill>
                <a:effectLst/>
                <a:latin typeface="+mj-lt"/>
              </a:rPr>
              <a:t>2023;183(1):84.</a:t>
            </a:r>
            <a:endParaRPr lang="en-US" sz="700" dirty="0">
              <a:latin typeface="+mj-lt"/>
            </a:endParaRPr>
          </a:p>
          <a:p>
            <a:r>
              <a:rPr lang="en-US" sz="700" dirty="0">
                <a:latin typeface="+mj-lt"/>
              </a:rPr>
              <a:t>National Organization for Rare Diseases (NORD).  Orphan Drugs in the United States: An Examination of Patents and Orphan Drug Exclusivity. [cited 2/17/2023]. Available at:  </a:t>
            </a:r>
            <a:r>
              <a:rPr lang="en-US" sz="7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NORD-Avalere-Report-2021_FNL-1.pdf (rarediseases.org)</a:t>
            </a:r>
            <a:r>
              <a:rPr lang="en-US" sz="7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852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4FDA7-60A1-AA91-4D20-79061323C9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C9764-786A-0907-8429-75F84260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F4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4C0DD8-6EDE-AB0A-3346-1FECD86315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014" y="1547719"/>
            <a:ext cx="5257799" cy="1232314"/>
          </a:xfrm>
        </p:spPr>
        <p:txBody>
          <a:bodyPr/>
          <a:lstStyle/>
          <a:p>
            <a:r>
              <a:rPr lang="en-US" dirty="0"/>
              <a:t>Biosimilar Naming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C41F4D-AF01-AD60-D0AE-DDFE195E73FD}"/>
              </a:ext>
            </a:extLst>
          </p:cNvPr>
          <p:cNvSpPr txBox="1">
            <a:spLocks/>
          </p:cNvSpPr>
          <p:nvPr/>
        </p:nvSpPr>
        <p:spPr>
          <a:xfrm>
            <a:off x="963516" y="2593357"/>
            <a:ext cx="4917932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85750" marR="0" lvl="2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3pPr>
            <a:lvl4pPr marL="285750" marR="0" lvl="3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Wingdings" pitchFamily="2" charset="2"/>
              <a:buChar char="ü"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Combination of nonproprietary core name PLUS unique 4-letter suffix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/>
              <a:t>Same core name as reference product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/>
              <a:t>Suffix to distinguish products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Adopted for pharmacovigilance and medication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118E57-C2BD-476F-53F4-B26EAECDA1DC}"/>
              </a:ext>
            </a:extLst>
          </p:cNvPr>
          <p:cNvSpPr txBox="1"/>
          <p:nvPr/>
        </p:nvSpPr>
        <p:spPr>
          <a:xfrm>
            <a:off x="6673730" y="2420207"/>
            <a:ext cx="5257800" cy="166199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j-lt"/>
              </a:rPr>
              <a:t>adalimumab-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atto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Amjevita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algn="ctr"/>
            <a:endParaRPr lang="en-US" sz="2800" dirty="0"/>
          </a:p>
          <a:p>
            <a:r>
              <a:rPr lang="en-US" sz="2800" dirty="0">
                <a:latin typeface="+mj-lt"/>
              </a:rPr>
              <a:t>       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non-proprietary   4-letter    biosimilar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                core name        suffix        brand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8312973-DEEC-C798-5133-7AEDEC9302DE}"/>
              </a:ext>
            </a:extLst>
          </p:cNvPr>
          <p:cNvSpPr/>
          <p:nvPr/>
        </p:nvSpPr>
        <p:spPr>
          <a:xfrm rot="5400000">
            <a:off x="7875182" y="2287789"/>
            <a:ext cx="461058" cy="1788067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3A28101-89C5-EC79-3A34-4CFB2F7661BF}"/>
              </a:ext>
            </a:extLst>
          </p:cNvPr>
          <p:cNvSpPr/>
          <p:nvPr/>
        </p:nvSpPr>
        <p:spPr>
          <a:xfrm rot="5400000">
            <a:off x="9242463" y="2886069"/>
            <a:ext cx="482830" cy="613278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71E8B34-9F40-F618-E9BA-901037C703B6}"/>
              </a:ext>
            </a:extLst>
          </p:cNvPr>
          <p:cNvSpPr/>
          <p:nvPr/>
        </p:nvSpPr>
        <p:spPr>
          <a:xfrm rot="5400000">
            <a:off x="10376140" y="2543164"/>
            <a:ext cx="461058" cy="1277316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6D7DB9-DA55-C944-0E54-4B61993A091C}"/>
              </a:ext>
            </a:extLst>
          </p:cNvPr>
          <p:cNvSpPr txBox="1"/>
          <p:nvPr/>
        </p:nvSpPr>
        <p:spPr>
          <a:xfrm>
            <a:off x="607658" y="6311965"/>
            <a:ext cx="615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j-lt"/>
              </a:rPr>
              <a:t>U.S. Food &amp; Drug Administration. Biosimilar and Interchangeable Products. Level 2: Regulatory and Scientific Concepts. [cited 2/17/2023]. </a:t>
            </a:r>
            <a:r>
              <a:rPr lang="en-US" sz="7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 2_Slides_Regulatory and Scientific Concepts_v4.pptx (live.com)</a:t>
            </a:r>
            <a:r>
              <a:rPr lang="en-US" sz="7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28922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4A66-AF39-4C75-7EA1-4D2413FE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Biosimilar Approval and Launch </a:t>
            </a:r>
          </a:p>
        </p:txBody>
      </p:sp>
    </p:spTree>
    <p:extLst>
      <p:ext uri="{BB962C8B-B14F-4D97-AF65-F5344CB8AC3E}">
        <p14:creationId xmlns:p14="http://schemas.microsoft.com/office/powerpoint/2010/main" val="1611715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D23E9E5-FA37-8447-767A-4F0918A48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801139" y="1824347"/>
            <a:ext cx="0" cy="5213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1C788FC-1E8B-7971-5FB7-866DF5A06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63398" y="2542684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74410C7-82DD-D0BF-A553-BD8880DB0B63}"/>
              </a:ext>
            </a:extLst>
          </p:cNvPr>
          <p:cNvSpPr txBox="1"/>
          <p:nvPr/>
        </p:nvSpPr>
        <p:spPr>
          <a:xfrm>
            <a:off x="10644281" y="3548524"/>
            <a:ext cx="1041452" cy="135421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sponsor patents expire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(may expire earlier or later)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88A5FBA-29C7-63FA-6D69-6EAE6C9B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049730" y="1280080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82A786C-2AE0-2639-4509-1710C8FCD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6202" y="2564602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8AB1D24-58E7-973F-E328-3211E7FB7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39454" y="2629175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1306809-8B3D-AEF1-5212-DD0741F376C8}"/>
              </a:ext>
            </a:extLst>
          </p:cNvPr>
          <p:cNvSpPr txBox="1"/>
          <p:nvPr/>
        </p:nvSpPr>
        <p:spPr>
          <a:xfrm>
            <a:off x="7104769" y="3620008"/>
            <a:ext cx="1034100" cy="78483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BCPIA Litigation (1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st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 wave)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9A5E33-0F44-CDD5-BA4A-4F4FF9F9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20408" y="2592035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424288F-2C1D-22DD-1F94-5E85C58AA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11810" y="1343815"/>
            <a:ext cx="0" cy="8094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DA1C0BE-471E-97CB-D7F3-0554482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603212" y="1257802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7CCF28-D458-E90A-4572-5932B09A6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04413" y="2520771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0068A18-6318-C0FA-09F4-E1CA6666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34432" y="2520771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4B090-2E91-EEC6-CB39-8005AC985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77419" y="2492482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60F245-B192-71B6-424E-42CE0D044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9706" y="2492482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9AE1F-373F-64FF-BB48-CBBAA9C5E7F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359746" y="6534310"/>
            <a:ext cx="325987" cy="1930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27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4A1A57-7439-9920-5C33-C7D0BDA21974}"/>
              </a:ext>
            </a:extLst>
          </p:cNvPr>
          <p:cNvCxnSpPr>
            <a:cxnSpLocks/>
          </p:cNvCxnSpPr>
          <p:nvPr/>
        </p:nvCxnSpPr>
        <p:spPr>
          <a:xfrm>
            <a:off x="969706" y="2411403"/>
            <a:ext cx="1083143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3FEF81-1BE1-9B78-4E36-643215602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37604" y="2605047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8D669DB-394A-2C3A-2BEA-DDDE38BB4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743" y="2096269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74B929-29A6-1728-FFEE-C5EC38804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26929" y="2096269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761628-1795-DECE-5AB9-28E0A5A88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5341" y="2096269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3135F8-3B70-1B15-E6A2-1021DEB8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3939" y="2096269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FDF983-5820-BDAB-4D25-CFC84C83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1135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25C09F-BC24-5AAF-3D2C-6472B64EE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9733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0418EA-DA57-3265-BF6E-F29901F73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8331" y="2096268"/>
            <a:ext cx="604157" cy="6041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1F018F-4A1D-DB67-F6D4-D34C86053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5527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D78592-DF4F-60BB-DEE4-B1AC9C9A6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44125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F64A311-AF5C-D14F-ADE7-0AB3F1A04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52723" y="2096269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64B545-908A-3F46-74CF-F1D9BD342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1323" y="2096269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70A84E-C141-4BEA-AF45-563F607B6DB5}"/>
              </a:ext>
            </a:extLst>
          </p:cNvPr>
          <p:cNvSpPr txBox="1"/>
          <p:nvPr/>
        </p:nvSpPr>
        <p:spPr>
          <a:xfrm>
            <a:off x="666740" y="2229069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88C2C-800A-EEC6-47DF-0DD0FB1BF807}"/>
              </a:ext>
            </a:extLst>
          </p:cNvPr>
          <p:cNvSpPr txBox="1"/>
          <p:nvPr/>
        </p:nvSpPr>
        <p:spPr>
          <a:xfrm>
            <a:off x="1575518" y="2229069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A81987-162B-3F08-2EEC-F18E702C8D43}"/>
              </a:ext>
            </a:extLst>
          </p:cNvPr>
          <p:cNvSpPr txBox="1"/>
          <p:nvPr/>
        </p:nvSpPr>
        <p:spPr>
          <a:xfrm>
            <a:off x="2483938" y="2229069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F7F66A-4F85-F450-3845-4BB93B65A2A6}"/>
              </a:ext>
            </a:extLst>
          </p:cNvPr>
          <p:cNvSpPr txBox="1"/>
          <p:nvPr/>
        </p:nvSpPr>
        <p:spPr>
          <a:xfrm>
            <a:off x="4224669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37F4A6-BCE2-482C-0BF8-D56340C410E8}"/>
              </a:ext>
            </a:extLst>
          </p:cNvPr>
          <p:cNvSpPr txBox="1"/>
          <p:nvPr/>
        </p:nvSpPr>
        <p:spPr>
          <a:xfrm>
            <a:off x="3407964" y="2229069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Oct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13139-0167-61C6-023C-1834A10F9CD8}"/>
              </a:ext>
            </a:extLst>
          </p:cNvPr>
          <p:cNvSpPr txBox="1"/>
          <p:nvPr/>
        </p:nvSpPr>
        <p:spPr>
          <a:xfrm>
            <a:off x="5133267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9ADD8-3FAF-2C4C-8445-82FB16558D51}"/>
              </a:ext>
            </a:extLst>
          </p:cNvPr>
          <p:cNvSpPr txBox="1"/>
          <p:nvPr/>
        </p:nvSpPr>
        <p:spPr>
          <a:xfrm>
            <a:off x="6041865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15E2E4-A48C-5A14-33D3-0A3C0C4C8612}"/>
              </a:ext>
            </a:extLst>
          </p:cNvPr>
          <p:cNvSpPr txBox="1"/>
          <p:nvPr/>
        </p:nvSpPr>
        <p:spPr>
          <a:xfrm>
            <a:off x="6950463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9D3AC1-EE33-B37A-C491-2D5C0254A1F7}"/>
              </a:ext>
            </a:extLst>
          </p:cNvPr>
          <p:cNvSpPr txBox="1"/>
          <p:nvPr/>
        </p:nvSpPr>
        <p:spPr>
          <a:xfrm>
            <a:off x="7859061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AF1CF1-44CC-F3E0-0D91-CE44C2FE2E9B}"/>
              </a:ext>
            </a:extLst>
          </p:cNvPr>
          <p:cNvSpPr txBox="1"/>
          <p:nvPr/>
        </p:nvSpPr>
        <p:spPr>
          <a:xfrm>
            <a:off x="8767659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426BA-770D-D5CF-CF71-4863DEE371D5}"/>
              </a:ext>
            </a:extLst>
          </p:cNvPr>
          <p:cNvSpPr txBox="1"/>
          <p:nvPr/>
        </p:nvSpPr>
        <p:spPr>
          <a:xfrm>
            <a:off x="9676257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E007A-6DA0-084A-F207-CE0CDC262BEE}"/>
              </a:ext>
            </a:extLst>
          </p:cNvPr>
          <p:cNvSpPr txBox="1"/>
          <p:nvPr/>
        </p:nvSpPr>
        <p:spPr>
          <a:xfrm>
            <a:off x="10584855" y="222906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A1C70C-3914-5CD7-B21C-48C5AEBDA576}"/>
              </a:ext>
            </a:extLst>
          </p:cNvPr>
          <p:cNvSpPr txBox="1"/>
          <p:nvPr/>
        </p:nvSpPr>
        <p:spPr>
          <a:xfrm>
            <a:off x="513892" y="3498322"/>
            <a:ext cx="1041452" cy="19389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Reference product (RP) sponsor develops and tests reference biologic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EE76F-3DA2-9A53-2B3B-3C215BBB5638}"/>
              </a:ext>
            </a:extLst>
          </p:cNvPr>
          <p:cNvSpPr txBox="1"/>
          <p:nvPr/>
        </p:nvSpPr>
        <p:spPr>
          <a:xfrm>
            <a:off x="1517471" y="3504119"/>
            <a:ext cx="1041452" cy="101566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sponsor patents drug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3AE719-421E-B416-2833-EA6F14C51BFC}"/>
              </a:ext>
            </a:extLst>
          </p:cNvPr>
          <p:cNvSpPr txBox="1"/>
          <p:nvPr/>
        </p:nvSpPr>
        <p:spPr>
          <a:xfrm>
            <a:off x="2503008" y="3514142"/>
            <a:ext cx="1019685" cy="12464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RP sponsor files 351(a) BLA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2116DC2-F29B-39F9-C6AB-57FAFA3E2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9826" y="2096268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F689B6-DB6B-507C-D94B-441B481A8246}"/>
              </a:ext>
            </a:extLst>
          </p:cNvPr>
          <p:cNvSpPr txBox="1"/>
          <p:nvPr/>
        </p:nvSpPr>
        <p:spPr>
          <a:xfrm>
            <a:off x="3379828" y="2242126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454840-A66F-8421-9AFF-D09FCA686C73}"/>
              </a:ext>
            </a:extLst>
          </p:cNvPr>
          <p:cNvSpPr txBox="1"/>
          <p:nvPr/>
        </p:nvSpPr>
        <p:spPr>
          <a:xfrm>
            <a:off x="3361195" y="3502242"/>
            <a:ext cx="1080543" cy="101566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FDA approves 351(a) BLA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FAED69-101F-0B79-A46E-5D66A1F43806}"/>
              </a:ext>
            </a:extLst>
          </p:cNvPr>
          <p:cNvSpPr txBox="1"/>
          <p:nvPr/>
        </p:nvSpPr>
        <p:spPr>
          <a:xfrm>
            <a:off x="4162824" y="77990"/>
            <a:ext cx="1046909" cy="12464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develops and tests biosimilar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FA31DC-1EDD-3373-2529-3FD049BF3946}"/>
              </a:ext>
            </a:extLst>
          </p:cNvPr>
          <p:cNvSpPr txBox="1"/>
          <p:nvPr/>
        </p:nvSpPr>
        <p:spPr>
          <a:xfrm>
            <a:off x="5188000" y="97320"/>
            <a:ext cx="1046909" cy="12464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files 351(k) BLA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B85A146-C1B7-A6F8-9379-1E04AB001D6D}"/>
              </a:ext>
            </a:extLst>
          </p:cNvPr>
          <p:cNvSpPr txBox="1"/>
          <p:nvPr/>
        </p:nvSpPr>
        <p:spPr>
          <a:xfrm>
            <a:off x="6170287" y="3644014"/>
            <a:ext cx="801629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“Patent Dance”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90AD37-24D4-4038-64DA-A83882EB2460}"/>
              </a:ext>
            </a:extLst>
          </p:cNvPr>
          <p:cNvSpPr txBox="1"/>
          <p:nvPr/>
        </p:nvSpPr>
        <p:spPr>
          <a:xfrm>
            <a:off x="8044750" y="3585220"/>
            <a:ext cx="1034100" cy="12464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FDA approves 351(k) BLA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6C08E6-D4B3-018F-D1BC-3A568A8B91C6}"/>
              </a:ext>
            </a:extLst>
          </p:cNvPr>
          <p:cNvSpPr txBox="1"/>
          <p:nvPr/>
        </p:nvSpPr>
        <p:spPr>
          <a:xfrm>
            <a:off x="8931232" y="3642819"/>
            <a:ext cx="1034100" cy="19389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provides 180 day pre-market notice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810AFB3-05C4-57C0-B780-2A691698C000}"/>
              </a:ext>
            </a:extLst>
          </p:cNvPr>
          <p:cNvSpPr txBox="1"/>
          <p:nvPr/>
        </p:nvSpPr>
        <p:spPr>
          <a:xfrm>
            <a:off x="9752723" y="508365"/>
            <a:ext cx="1123255" cy="78483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BCPIA Litigation (2nd wave)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A98F883-5A34-521D-B08C-8FF9D4F9A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01103" y="2096268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ACC188-6E37-CEFD-AE1A-7425BDD56DD9}"/>
              </a:ext>
            </a:extLst>
          </p:cNvPr>
          <p:cNvSpPr txBox="1"/>
          <p:nvPr/>
        </p:nvSpPr>
        <p:spPr>
          <a:xfrm>
            <a:off x="11424641" y="2215847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60D24D4-C0CF-1F65-AFCD-3EC2209199CB}"/>
              </a:ext>
            </a:extLst>
          </p:cNvPr>
          <p:cNvSpPr txBox="1"/>
          <p:nvPr/>
        </p:nvSpPr>
        <p:spPr>
          <a:xfrm>
            <a:off x="11169645" y="1318688"/>
            <a:ext cx="1146937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Litigation resolved</a:t>
            </a:r>
          </a:p>
        </p:txBody>
      </p:sp>
      <p:sp>
        <p:nvSpPr>
          <p:cNvPr id="71" name="Arrow: Bent-Up 70">
            <a:extLst>
              <a:ext uri="{FF2B5EF4-FFF2-40B4-BE49-F238E27FC236}">
                <a16:creationId xmlns:a16="http://schemas.microsoft.com/office/drawing/2014/main" id="{7C8AF261-98E9-746D-734B-5BC959E26E20}"/>
              </a:ext>
            </a:extLst>
          </p:cNvPr>
          <p:cNvSpPr/>
          <p:nvPr/>
        </p:nvSpPr>
        <p:spPr>
          <a:xfrm rot="16200000" flipH="1">
            <a:off x="9529449" y="3931779"/>
            <a:ext cx="3542447" cy="1293266"/>
          </a:xfrm>
          <a:prstGeom prst="bentUpArrow">
            <a:avLst>
              <a:gd name="adj1" fmla="val 19304"/>
              <a:gd name="adj2" fmla="val 22152"/>
              <a:gd name="adj3" fmla="val 25000"/>
            </a:avLst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1D7187-8024-0F5E-546C-2A825977591C}"/>
              </a:ext>
            </a:extLst>
          </p:cNvPr>
          <p:cNvSpPr txBox="1"/>
          <p:nvPr/>
        </p:nvSpPr>
        <p:spPr>
          <a:xfrm>
            <a:off x="8502158" y="5716510"/>
            <a:ext cx="2045175" cy="6469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enters market </a:t>
            </a:r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2BC77493-1C6B-B50E-C64C-1497C0470FB3}"/>
              </a:ext>
            </a:extLst>
          </p:cNvPr>
          <p:cNvSpPr/>
          <p:nvPr/>
        </p:nvSpPr>
        <p:spPr>
          <a:xfrm rot="16200000">
            <a:off x="4495674" y="2052380"/>
            <a:ext cx="302079" cy="1749792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670FB5-1DB3-953C-9A39-59BC8DE03B1D}"/>
              </a:ext>
            </a:extLst>
          </p:cNvPr>
          <p:cNvSpPr txBox="1"/>
          <p:nvPr/>
        </p:nvSpPr>
        <p:spPr>
          <a:xfrm>
            <a:off x="4007739" y="3108937"/>
            <a:ext cx="1402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least 4 years </a:t>
            </a:r>
          </a:p>
        </p:txBody>
      </p:sp>
      <p:sp>
        <p:nvSpPr>
          <p:cNvPr id="77" name="Left Bracket 76">
            <a:extLst>
              <a:ext uri="{FF2B5EF4-FFF2-40B4-BE49-F238E27FC236}">
                <a16:creationId xmlns:a16="http://schemas.microsoft.com/office/drawing/2014/main" id="{EC8575EA-BD05-AE2D-D971-9D74C171E18D}"/>
              </a:ext>
            </a:extLst>
          </p:cNvPr>
          <p:cNvSpPr/>
          <p:nvPr/>
        </p:nvSpPr>
        <p:spPr>
          <a:xfrm rot="5400000">
            <a:off x="5875896" y="-350080"/>
            <a:ext cx="302079" cy="442134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51CEB23-EF60-E9C4-25B7-194F12974395}"/>
              </a:ext>
            </a:extLst>
          </p:cNvPr>
          <p:cNvSpPr txBox="1"/>
          <p:nvPr/>
        </p:nvSpPr>
        <p:spPr>
          <a:xfrm>
            <a:off x="5318623" y="1722404"/>
            <a:ext cx="1402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least 12 years 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282217D-06D7-4ECF-1ED7-840F5A97BD8B}"/>
              </a:ext>
            </a:extLst>
          </p:cNvPr>
          <p:cNvSpPr/>
          <p:nvPr/>
        </p:nvSpPr>
        <p:spPr>
          <a:xfrm>
            <a:off x="5813890" y="5288048"/>
            <a:ext cx="2387457" cy="64698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5B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 from “Patent Dance” to 1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05B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5B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wave of BCPIA litigation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05B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~240 days </a:t>
            </a:r>
          </a:p>
        </p:txBody>
      </p:sp>
      <p:sp>
        <p:nvSpPr>
          <p:cNvPr id="84" name="Arrow: Curved Left 83">
            <a:extLst>
              <a:ext uri="{FF2B5EF4-FFF2-40B4-BE49-F238E27FC236}">
                <a16:creationId xmlns:a16="http://schemas.microsoft.com/office/drawing/2014/main" id="{C386DE10-0178-658E-73CC-EE34F8DD6939}"/>
              </a:ext>
            </a:extLst>
          </p:cNvPr>
          <p:cNvSpPr/>
          <p:nvPr/>
        </p:nvSpPr>
        <p:spPr>
          <a:xfrm rot="16200000" flipH="1">
            <a:off x="6677296" y="4003498"/>
            <a:ext cx="824356" cy="1514278"/>
          </a:xfrm>
          <a:prstGeom prst="curvedLeftArrow">
            <a:avLst>
              <a:gd name="adj1" fmla="val 22214"/>
              <a:gd name="adj2" fmla="val 50000"/>
              <a:gd name="adj3" fmla="val 25000"/>
            </a:avLst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BE0F6CF9-A1D7-47F2-0D51-6AE72B40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18" y="159762"/>
            <a:ext cx="3255647" cy="1529648"/>
          </a:xfrm>
        </p:spPr>
        <p:txBody>
          <a:bodyPr/>
          <a:lstStyle/>
          <a:p>
            <a:r>
              <a:rPr lang="en-US" sz="3200" dirty="0"/>
              <a:t>Biosimilar Launch</a:t>
            </a:r>
            <a:br>
              <a:rPr lang="en-US" sz="3200" dirty="0"/>
            </a:br>
            <a:r>
              <a:rPr lang="en-US" sz="3200" dirty="0"/>
              <a:t>Timeline</a:t>
            </a:r>
          </a:p>
        </p:txBody>
      </p:sp>
      <p:sp>
        <p:nvSpPr>
          <p:cNvPr id="88" name="Arrow: Chevron 87">
            <a:extLst>
              <a:ext uri="{FF2B5EF4-FFF2-40B4-BE49-F238E27FC236}">
                <a16:creationId xmlns:a16="http://schemas.microsoft.com/office/drawing/2014/main" id="{27F179DC-6552-D821-4B28-E8415A5D0289}"/>
              </a:ext>
            </a:extLst>
          </p:cNvPr>
          <p:cNvSpPr/>
          <p:nvPr/>
        </p:nvSpPr>
        <p:spPr>
          <a:xfrm rot="5400000">
            <a:off x="6704170" y="5833163"/>
            <a:ext cx="699231" cy="1040903"/>
          </a:xfrm>
          <a:prstGeom prst="chevron">
            <a:avLst>
              <a:gd name="adj" fmla="val 668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1C39A3-A600-5D4C-02D4-6D3CDCCF52E5}"/>
              </a:ext>
            </a:extLst>
          </p:cNvPr>
          <p:cNvSpPr txBox="1"/>
          <p:nvPr/>
        </p:nvSpPr>
        <p:spPr>
          <a:xfrm>
            <a:off x="506267" y="5768371"/>
            <a:ext cx="5197987" cy="83099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88BE3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Reference product sponsor 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F3781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5B7D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Both reference product and biosimilar sponsor 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BCPIA: Biologics Price Competition and Innovation Act </a:t>
            </a:r>
          </a:p>
        </p:txBody>
      </p:sp>
    </p:spTree>
    <p:extLst>
      <p:ext uri="{BB962C8B-B14F-4D97-AF65-F5344CB8AC3E}">
        <p14:creationId xmlns:p14="http://schemas.microsoft.com/office/powerpoint/2010/main" val="1547407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D8D5C81-5FCE-5FB9-7902-903E68D38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795678" y="2418947"/>
            <a:ext cx="8900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2439674-B4A7-D32A-7602-05A57206D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20603" y="3840274"/>
            <a:ext cx="0" cy="6435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65718BD-E5FE-88DD-78A0-89E65A0A1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5505" y="4024379"/>
            <a:ext cx="0" cy="12734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DB6C850-638F-72F8-837C-7F83D0875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0758" y="3875789"/>
            <a:ext cx="0" cy="47643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BE0481C-7C3A-C99C-0B0E-DFBAB6CE9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6417" y="1085007"/>
            <a:ext cx="0" cy="4547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8F1E4A-A45B-CB8B-DC7E-7D6D6592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640330" y="2531436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1C788FC-1E8B-7971-5FB7-866DF5A06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36246" y="3816257"/>
            <a:ext cx="1649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8AB1D24-58E7-973F-E328-3211E7FB7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85975" y="2634382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1306809-8B3D-AEF1-5212-DD0741F376C8}"/>
              </a:ext>
            </a:extLst>
          </p:cNvPr>
          <p:cNvSpPr txBox="1"/>
          <p:nvPr/>
        </p:nvSpPr>
        <p:spPr>
          <a:xfrm>
            <a:off x="6893686" y="3640222"/>
            <a:ext cx="1034100" cy="78483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Parties negotiate patent list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424288F-2C1D-22DD-1F94-5E85C58AA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11810" y="1419626"/>
            <a:ext cx="0" cy="8094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DA1C0BE-471E-97CB-D7F3-0554482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98280" y="1279307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0068A18-6318-C0FA-09F4-E1CA6666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34432" y="2520771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4B090-2E91-EEC6-CB39-8005AC985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77419" y="2492482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60F245-B192-71B6-424E-42CE0D044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9706" y="2492482"/>
            <a:ext cx="0" cy="1005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9AE1F-373F-64FF-BB48-CBBAA9C5E7F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359746" y="6534310"/>
            <a:ext cx="325987" cy="1930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28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4A1A57-7439-9920-5C33-C7D0BDA21974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822347" y="2418330"/>
            <a:ext cx="6917599" cy="41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8D669DB-394A-2C3A-2BEA-DDDE38BB4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743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74B929-29A6-1728-FFEE-C5EC38804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83897" y="2096269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761628-1795-DECE-5AB9-28E0A5A88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5341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7b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3135F8-3B70-1B15-E6A2-1021DEB8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3939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FDF983-5820-BDAB-4D25-CFC84C83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1135" y="2096269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25C09F-BC24-5AAF-3D2C-6472B64EE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9733" y="2096269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D78592-DF4F-60BB-DEE4-B1AC9C9A6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20485" y="3476688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7g (1)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64B545-908A-3F46-74CF-F1D9BD342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93427" y="3458745"/>
            <a:ext cx="604157" cy="60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7g</a:t>
            </a:r>
            <a:r>
              <a:rPr lang="en-US" sz="1400" dirty="0">
                <a:solidFill>
                  <a:srgbClr val="FFFFFF"/>
                </a:solidFill>
                <a:latin typeface="Arial" panose="020B0604020202020204"/>
              </a:rPr>
              <a:t> (2)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37F4A6-BCE2-482C-0BF8-D56340C410E8}"/>
              </a:ext>
            </a:extLst>
          </p:cNvPr>
          <p:cNvSpPr txBox="1"/>
          <p:nvPr/>
        </p:nvSpPr>
        <p:spPr>
          <a:xfrm>
            <a:off x="3407964" y="2229069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Oct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AF1CF1-44CC-F3E0-0D91-CE44C2FE2E9B}"/>
              </a:ext>
            </a:extLst>
          </p:cNvPr>
          <p:cNvSpPr txBox="1"/>
          <p:nvPr/>
        </p:nvSpPr>
        <p:spPr>
          <a:xfrm>
            <a:off x="8669351" y="224697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426BA-770D-D5CF-CF71-4863DEE371D5}"/>
              </a:ext>
            </a:extLst>
          </p:cNvPr>
          <p:cNvSpPr txBox="1"/>
          <p:nvPr/>
        </p:nvSpPr>
        <p:spPr>
          <a:xfrm>
            <a:off x="9577949" y="2246979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EE76F-3DA2-9A53-2B3B-3C215BBB5638}"/>
              </a:ext>
            </a:extLst>
          </p:cNvPr>
          <p:cNvSpPr txBox="1"/>
          <p:nvPr/>
        </p:nvSpPr>
        <p:spPr>
          <a:xfrm>
            <a:off x="1517471" y="3504119"/>
            <a:ext cx="1041452" cy="12464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FDA accepts 351(k) BLA for review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3AE719-421E-B416-2833-EA6F14C51BFC}"/>
              </a:ext>
            </a:extLst>
          </p:cNvPr>
          <p:cNvSpPr txBox="1"/>
          <p:nvPr/>
        </p:nvSpPr>
        <p:spPr>
          <a:xfrm>
            <a:off x="2503008" y="3514142"/>
            <a:ext cx="1064622" cy="147732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gives RP sponsor 351(k) BLA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2116DC2-F29B-39F9-C6AB-57FAFA3E2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9826" y="2096268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7d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FAED69-101F-0B79-A46E-5D66A1F43806}"/>
              </a:ext>
            </a:extLst>
          </p:cNvPr>
          <p:cNvSpPr txBox="1"/>
          <p:nvPr/>
        </p:nvSpPr>
        <p:spPr>
          <a:xfrm>
            <a:off x="3254226" y="258632"/>
            <a:ext cx="1046909" cy="101566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RP sponsor gives patent list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FA31DC-1EDD-3373-2529-3FD049BF3946}"/>
              </a:ext>
            </a:extLst>
          </p:cNvPr>
          <p:cNvSpPr txBox="1"/>
          <p:nvPr/>
        </p:nvSpPr>
        <p:spPr>
          <a:xfrm>
            <a:off x="5133787" y="625265"/>
            <a:ext cx="1320159" cy="78483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RP sponsor gives contentions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6C08E6-D4B3-018F-D1BC-3A568A8B91C6}"/>
              </a:ext>
            </a:extLst>
          </p:cNvPr>
          <p:cNvSpPr txBox="1"/>
          <p:nvPr/>
        </p:nvSpPr>
        <p:spPr>
          <a:xfrm>
            <a:off x="8196976" y="4092901"/>
            <a:ext cx="1090195" cy="12464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No agreement on patent list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ACC188-6E37-CEFD-AE1A-7425BDD56DD9}"/>
              </a:ext>
            </a:extLst>
          </p:cNvPr>
          <p:cNvSpPr txBox="1"/>
          <p:nvPr/>
        </p:nvSpPr>
        <p:spPr>
          <a:xfrm>
            <a:off x="11326333" y="2233757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13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60D24D4-C0CF-1F65-AFCD-3EC2209199CB}"/>
              </a:ext>
            </a:extLst>
          </p:cNvPr>
          <p:cNvSpPr txBox="1"/>
          <p:nvPr/>
        </p:nvSpPr>
        <p:spPr>
          <a:xfrm>
            <a:off x="9812121" y="4483822"/>
            <a:ext cx="1146937" cy="78483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Parties exchange patent list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670FB5-1DB3-953C-9A39-59BC8DE03B1D}"/>
              </a:ext>
            </a:extLst>
          </p:cNvPr>
          <p:cNvSpPr txBox="1"/>
          <p:nvPr/>
        </p:nvSpPr>
        <p:spPr>
          <a:xfrm>
            <a:off x="1948564" y="1790526"/>
            <a:ext cx="82715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 days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BE0F6CF9-A1D7-47F2-0D51-6AE72B40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19" y="159762"/>
            <a:ext cx="2173814" cy="1529648"/>
          </a:xfrm>
        </p:spPr>
        <p:txBody>
          <a:bodyPr/>
          <a:lstStyle/>
          <a:p>
            <a:r>
              <a:rPr lang="en-US" sz="3200" dirty="0">
                <a:solidFill>
                  <a:schemeClr val="accent4"/>
                </a:solidFill>
              </a:rPr>
              <a:t>Biosimilar “Patent Dance”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96FC2B-7D1D-A564-FACB-B5A4051F5D21}"/>
              </a:ext>
            </a:extLst>
          </p:cNvPr>
          <p:cNvSpPr txBox="1"/>
          <p:nvPr/>
        </p:nvSpPr>
        <p:spPr>
          <a:xfrm>
            <a:off x="499316" y="3440709"/>
            <a:ext cx="1046909" cy="12464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files 351(k) BLA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834AE-D280-27C1-95AF-D704E3BFDCBC}"/>
              </a:ext>
            </a:extLst>
          </p:cNvPr>
          <p:cNvSpPr txBox="1"/>
          <p:nvPr/>
        </p:nvSpPr>
        <p:spPr>
          <a:xfrm>
            <a:off x="4408906" y="3524807"/>
            <a:ext cx="1171702" cy="147732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gives patent list and contentions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2EB8F9D-4E8B-19E4-0458-DB854477581B}"/>
              </a:ext>
            </a:extLst>
          </p:cNvPr>
          <p:cNvSpPr/>
          <p:nvPr/>
        </p:nvSpPr>
        <p:spPr>
          <a:xfrm rot="10800000" flipH="1">
            <a:off x="5928677" y="2128335"/>
            <a:ext cx="1021784" cy="556504"/>
          </a:xfrm>
          <a:prstGeom prst="rightArrow">
            <a:avLst>
              <a:gd name="adj1" fmla="val 34371"/>
              <a:gd name="adj2" fmla="val 39560"/>
            </a:avLst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Arrow: Bent-Up 39">
            <a:extLst>
              <a:ext uri="{FF2B5EF4-FFF2-40B4-BE49-F238E27FC236}">
                <a16:creationId xmlns:a16="http://schemas.microsoft.com/office/drawing/2014/main" id="{8C7B84FB-2FD5-68A6-68C4-653A94318C9D}"/>
              </a:ext>
            </a:extLst>
          </p:cNvPr>
          <p:cNvSpPr/>
          <p:nvPr/>
        </p:nvSpPr>
        <p:spPr>
          <a:xfrm rot="16200000" flipV="1">
            <a:off x="7439365" y="1626583"/>
            <a:ext cx="1021784" cy="556504"/>
          </a:xfrm>
          <a:prstGeom prst="bentUpArrow">
            <a:avLst/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Arrow: Bent-Up 40">
            <a:extLst>
              <a:ext uri="{FF2B5EF4-FFF2-40B4-BE49-F238E27FC236}">
                <a16:creationId xmlns:a16="http://schemas.microsoft.com/office/drawing/2014/main" id="{98F2A56F-1DB4-1525-F237-50687412D933}"/>
              </a:ext>
            </a:extLst>
          </p:cNvPr>
          <p:cNvSpPr/>
          <p:nvPr/>
        </p:nvSpPr>
        <p:spPr>
          <a:xfrm rot="5400000">
            <a:off x="7222172" y="2866541"/>
            <a:ext cx="1452926" cy="556504"/>
          </a:xfrm>
          <a:prstGeom prst="bentUpArrow">
            <a:avLst/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AB22B7C-BF9A-80E2-BDAC-8F7D60699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9071" y="1200547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  <a:r>
              <a:rPr lang="en-US" sz="1400" dirty="0">
                <a:solidFill>
                  <a:srgbClr val="FFFFFF"/>
                </a:solidFill>
                <a:latin typeface="Arial" panose="020B0604020202020204"/>
              </a:rPr>
              <a:t>g(1)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41A3C-7701-68C8-A30B-C36A205BD687}"/>
              </a:ext>
            </a:extLst>
          </p:cNvPr>
          <p:cNvSpPr txBox="1"/>
          <p:nvPr/>
        </p:nvSpPr>
        <p:spPr>
          <a:xfrm>
            <a:off x="8299071" y="78193"/>
            <a:ext cx="970492" cy="144655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Parties agree on patent 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F023635-44E2-28EE-4CB1-39D713C8EC7F}"/>
              </a:ext>
            </a:extLst>
          </p:cNvPr>
          <p:cNvSpPr txBox="1"/>
          <p:nvPr/>
        </p:nvSpPr>
        <p:spPr>
          <a:xfrm>
            <a:off x="8896021" y="5309856"/>
            <a:ext cx="1034100" cy="170816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 discloses number of patents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3F82908-C241-0B13-3AB0-B0B620AF3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21021" y="3474336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7g</a:t>
            </a:r>
            <a:r>
              <a:rPr lang="en-US" sz="1400" dirty="0">
                <a:solidFill>
                  <a:srgbClr val="FFFFFF"/>
                </a:solidFill>
                <a:latin typeface="Arial" panose="020B0604020202020204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3)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1FF5C40-F026-0CB1-7F99-C773E5DB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22176" y="2120463"/>
            <a:ext cx="604157" cy="604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7i</a:t>
            </a:r>
          </a:p>
        </p:txBody>
      </p:sp>
      <p:sp>
        <p:nvSpPr>
          <p:cNvPr id="103" name="Arrow: Bent-Up 102">
            <a:extLst>
              <a:ext uri="{FF2B5EF4-FFF2-40B4-BE49-F238E27FC236}">
                <a16:creationId xmlns:a16="http://schemas.microsoft.com/office/drawing/2014/main" id="{6F19EE5F-A7F2-2575-ADFE-A15F68D98B52}"/>
              </a:ext>
            </a:extLst>
          </p:cNvPr>
          <p:cNvSpPr/>
          <p:nvPr/>
        </p:nvSpPr>
        <p:spPr>
          <a:xfrm flipV="1">
            <a:off x="8973791" y="1453835"/>
            <a:ext cx="2140897" cy="556504"/>
          </a:xfrm>
          <a:prstGeom prst="bentUpArrow">
            <a:avLst/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Arrow: Bent-Up 103">
            <a:extLst>
              <a:ext uri="{FF2B5EF4-FFF2-40B4-BE49-F238E27FC236}">
                <a16:creationId xmlns:a16="http://schemas.microsoft.com/office/drawing/2014/main" id="{09FC8A44-C442-D5F6-A325-F37CF2FEAEA3}"/>
              </a:ext>
            </a:extLst>
          </p:cNvPr>
          <p:cNvSpPr/>
          <p:nvPr/>
        </p:nvSpPr>
        <p:spPr>
          <a:xfrm>
            <a:off x="10548014" y="2834695"/>
            <a:ext cx="604157" cy="1036561"/>
          </a:xfrm>
          <a:prstGeom prst="bentUpArrow">
            <a:avLst/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DFE230-2C1F-49E9-F17F-9ACCE9A5C867}"/>
              </a:ext>
            </a:extLst>
          </p:cNvPr>
          <p:cNvSpPr txBox="1"/>
          <p:nvPr/>
        </p:nvSpPr>
        <p:spPr>
          <a:xfrm>
            <a:off x="9235922" y="2167325"/>
            <a:ext cx="1458333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RP sponsor files complaint 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6E40980-2B0C-A8FA-20A7-C05FF9A2E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22739" y="2104509"/>
            <a:ext cx="604157" cy="6041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9F048AB-E012-3DF6-1F37-2D97610749A0}"/>
              </a:ext>
            </a:extLst>
          </p:cNvPr>
          <p:cNvSpPr txBox="1"/>
          <p:nvPr/>
        </p:nvSpPr>
        <p:spPr>
          <a:xfrm>
            <a:off x="11198370" y="2769887"/>
            <a:ext cx="974725" cy="78483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BCPIA Litigation (1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st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 wave)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669D2C4-19CB-0F8E-6624-83A0588D6BFB}"/>
              </a:ext>
            </a:extLst>
          </p:cNvPr>
          <p:cNvSpPr txBox="1"/>
          <p:nvPr/>
        </p:nvSpPr>
        <p:spPr>
          <a:xfrm>
            <a:off x="2863313" y="1791039"/>
            <a:ext cx="82715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 days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C7CA78C-DB37-FDBE-5321-A290B93905D7}"/>
              </a:ext>
            </a:extLst>
          </p:cNvPr>
          <p:cNvSpPr txBox="1"/>
          <p:nvPr/>
        </p:nvSpPr>
        <p:spPr>
          <a:xfrm>
            <a:off x="3791061" y="1784525"/>
            <a:ext cx="82715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 days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1441D46-7537-D6FE-CD83-0B3DC80BE4BC}"/>
              </a:ext>
            </a:extLst>
          </p:cNvPr>
          <p:cNvSpPr txBox="1"/>
          <p:nvPr/>
        </p:nvSpPr>
        <p:spPr>
          <a:xfrm>
            <a:off x="4716252" y="1786984"/>
            <a:ext cx="82715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 days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F43E552-CF5D-5F4C-4F3B-E9882BFDE1ED}"/>
              </a:ext>
            </a:extLst>
          </p:cNvPr>
          <p:cNvSpPr txBox="1"/>
          <p:nvPr/>
        </p:nvSpPr>
        <p:spPr>
          <a:xfrm>
            <a:off x="7897443" y="1827711"/>
            <a:ext cx="60415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days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C6C0FB0-4AA0-16D2-4EF1-BA1128176114}"/>
              </a:ext>
            </a:extLst>
          </p:cNvPr>
          <p:cNvSpPr txBox="1"/>
          <p:nvPr/>
        </p:nvSpPr>
        <p:spPr>
          <a:xfrm>
            <a:off x="7901128" y="2858756"/>
            <a:ext cx="60415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days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08BD858-7DAB-7F21-CD8D-6DB1FB18E1B5}"/>
              </a:ext>
            </a:extLst>
          </p:cNvPr>
          <p:cNvSpPr txBox="1"/>
          <p:nvPr/>
        </p:nvSpPr>
        <p:spPr>
          <a:xfrm>
            <a:off x="9575218" y="1077118"/>
            <a:ext cx="82715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days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E5D83B1-1F89-368F-9768-0CE0EDEB8AD3}"/>
              </a:ext>
            </a:extLst>
          </p:cNvPr>
          <p:cNvSpPr txBox="1"/>
          <p:nvPr/>
        </p:nvSpPr>
        <p:spPr>
          <a:xfrm>
            <a:off x="9398544" y="4114006"/>
            <a:ext cx="643373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days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6DC4992-127E-E724-5FCF-B7A1D4028AC4}"/>
              </a:ext>
            </a:extLst>
          </p:cNvPr>
          <p:cNvSpPr txBox="1"/>
          <p:nvPr/>
        </p:nvSpPr>
        <p:spPr>
          <a:xfrm>
            <a:off x="10413551" y="4148053"/>
            <a:ext cx="82715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days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706848C-0E68-0DD2-3827-72A40921B46C}"/>
              </a:ext>
            </a:extLst>
          </p:cNvPr>
          <p:cNvSpPr txBox="1"/>
          <p:nvPr/>
        </p:nvSpPr>
        <p:spPr>
          <a:xfrm>
            <a:off x="506267" y="5768371"/>
            <a:ext cx="5197987" cy="83099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88BE3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Reference product sponsor 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F3781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Biosimilar applicant 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5B7D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Both reference product and biosimilar sponsor 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/>
                <a:ea typeface="+mn-ea"/>
                <a:cs typeface="Biome Light" panose="020B0303030204020804" pitchFamily="34" charset="0"/>
              </a:rPr>
              <a:t>BCPIA: Biologics Price Competition and Innovation Act 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7A9B2F7-6FD1-35E6-DDB8-006AA7353409}"/>
              </a:ext>
            </a:extLst>
          </p:cNvPr>
          <p:cNvSpPr/>
          <p:nvPr/>
        </p:nvSpPr>
        <p:spPr>
          <a:xfrm>
            <a:off x="2270476" y="848129"/>
            <a:ext cx="569316" cy="56931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24" name="Picture 5">
            <a:extLst>
              <a:ext uri="{FF2B5EF4-FFF2-40B4-BE49-F238E27FC236}">
                <a16:creationId xmlns:a16="http://schemas.microsoft.com/office/drawing/2014/main" id="{1482F278-AC6F-3611-3F8A-C4FA20C6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9110" y="878564"/>
            <a:ext cx="253867" cy="4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57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E59ACD-303C-ADB1-761E-F651C9E2E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80" y="1759151"/>
            <a:ext cx="4241301" cy="897415"/>
          </a:xfrm>
        </p:spPr>
        <p:txBody>
          <a:bodyPr/>
          <a:lstStyle/>
          <a:p>
            <a:r>
              <a:rPr lang="en-US" sz="5400" dirty="0"/>
              <a:t>Biosimilar Pharmacy Benefit Management</a:t>
            </a:r>
          </a:p>
        </p:txBody>
      </p:sp>
    </p:spTree>
    <p:extLst>
      <p:ext uri="{BB962C8B-B14F-4D97-AF65-F5344CB8AC3E}">
        <p14:creationId xmlns:p14="http://schemas.microsoft.com/office/powerpoint/2010/main" val="407982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4CA986-51FF-BEB3-9EB9-E3B4B7D873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E1C09F-53D2-96C2-8BC8-AF2A2A5F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D84C3-2ABC-3D16-3046-811D50AC34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Red wine glasses and bottle">
            <a:extLst>
              <a:ext uri="{FF2B5EF4-FFF2-40B4-BE49-F238E27FC236}">
                <a16:creationId xmlns:a16="http://schemas.microsoft.com/office/drawing/2014/main" id="{82D6FD39-FB17-FB86-ABE8-E4D6F947F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r="29456"/>
          <a:stretch/>
        </p:blipFill>
        <p:spPr>
          <a:xfrm>
            <a:off x="490885" y="0"/>
            <a:ext cx="6231752" cy="6858000"/>
          </a:xfrm>
          <a:prstGeom prst="rect">
            <a:avLst/>
          </a:prstGeom>
        </p:spPr>
      </p:pic>
      <p:pic>
        <p:nvPicPr>
          <p:cNvPr id="8" name="Picture 7" descr="Couple of wine glasses">
            <a:extLst>
              <a:ext uri="{FF2B5EF4-FFF2-40B4-BE49-F238E27FC236}">
                <a16:creationId xmlns:a16="http://schemas.microsoft.com/office/drawing/2014/main" id="{CEB715AF-4A69-12AD-9F48-5C395FCE6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418"/>
          <a:stretch/>
        </p:blipFill>
        <p:spPr>
          <a:xfrm>
            <a:off x="6165754" y="0"/>
            <a:ext cx="6026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57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E629-E828-8130-05F8-B96CB2CA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96" y="2115726"/>
            <a:ext cx="3085030" cy="186433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Strategy “Menu” at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Glance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297B82-A16D-D8A5-75AF-7D5ABEC03D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4E15EB-1A43-8E49-A65F-C8BFD8622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311738"/>
              </p:ext>
            </p:extLst>
          </p:nvPr>
        </p:nvGraphicFramePr>
        <p:xfrm>
          <a:off x="5337482" y="1247548"/>
          <a:ext cx="5859254" cy="462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Graphic 30" descr="Pasta outline">
            <a:extLst>
              <a:ext uri="{FF2B5EF4-FFF2-40B4-BE49-F238E27FC236}">
                <a16:creationId xmlns:a16="http://schemas.microsoft.com/office/drawing/2014/main" id="{693FCF5A-E9C0-C727-D4A3-A6D3824A8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4461" y="3047892"/>
            <a:ext cx="914400" cy="914400"/>
          </a:xfrm>
          <a:prstGeom prst="rect">
            <a:avLst/>
          </a:prstGeom>
        </p:spPr>
      </p:pic>
      <p:pic>
        <p:nvPicPr>
          <p:cNvPr id="33" name="Graphic 32" descr="Cake slice outline">
            <a:extLst>
              <a:ext uri="{FF2B5EF4-FFF2-40B4-BE49-F238E27FC236}">
                <a16:creationId xmlns:a16="http://schemas.microsoft.com/office/drawing/2014/main" id="{A4DDDF08-A326-8F02-3537-5BEE7C9DA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00777" y="4457867"/>
            <a:ext cx="914400" cy="914400"/>
          </a:xfrm>
          <a:prstGeom prst="rect">
            <a:avLst/>
          </a:prstGeom>
        </p:spPr>
      </p:pic>
      <p:pic>
        <p:nvPicPr>
          <p:cNvPr id="37" name="Graphic 36" descr="Baguette outline">
            <a:extLst>
              <a:ext uri="{FF2B5EF4-FFF2-40B4-BE49-F238E27FC236}">
                <a16:creationId xmlns:a16="http://schemas.microsoft.com/office/drawing/2014/main" id="{780DF15F-94DC-C685-30AD-FC1152E3D1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00777" y="16905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65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435767-8B31-C718-0ADA-40364D83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724" y="2209903"/>
            <a:ext cx="4680623" cy="1529648"/>
          </a:xfrm>
        </p:spPr>
        <p:txBody>
          <a:bodyPr/>
          <a:lstStyle/>
          <a:p>
            <a:r>
              <a:rPr lang="en-US" dirty="0"/>
              <a:t>Reference Product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259145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95F6B3-7C91-6CCF-83DA-D87C6D659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dirty="0"/>
              <a:t>Defense Strategies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9176E-FB0C-42BF-5B22-E85AD9A7E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rgbClr val="212529"/>
              </a:solidFill>
              <a:latin typeface="Georgia" panose="020405020504050203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CDB9B-DD02-79CB-8AAB-F938C104DC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5B5E0F7-7557-E646-A508-670A760E32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327644"/>
              </p:ext>
            </p:extLst>
          </p:nvPr>
        </p:nvGraphicFramePr>
        <p:xfrm>
          <a:off x="3145536" y="593005"/>
          <a:ext cx="10268712" cy="5671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c 10" descr="Shield Cross outline">
            <a:extLst>
              <a:ext uri="{FF2B5EF4-FFF2-40B4-BE49-F238E27FC236}">
                <a16:creationId xmlns:a16="http://schemas.microsoft.com/office/drawing/2014/main" id="{3220D58E-94C3-423A-85DC-BC4C61579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5762" y="2478535"/>
            <a:ext cx="1864334" cy="18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6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8EC25-C448-4482-2D9A-1B858DCCB7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Direct competitor with biosimilars </a:t>
            </a:r>
          </a:p>
          <a:p>
            <a:pPr marL="628650" lvl="2" indent="-342900"/>
            <a:r>
              <a:rPr lang="en-US" dirty="0"/>
              <a:t>Interchangeability exception </a:t>
            </a:r>
          </a:p>
          <a:p>
            <a:pPr lvl="2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“Clinical” inertia driven desire for continued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have patent-protected indications biosimilars do not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Manufacturer pricing dictates market share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8C6473-E4F4-E5A5-0979-33229485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6" y="746509"/>
            <a:ext cx="7163059" cy="716252"/>
          </a:xfrm>
        </p:spPr>
        <p:txBody>
          <a:bodyPr/>
          <a:lstStyle/>
          <a:p>
            <a:r>
              <a:rPr lang="en-US" sz="3200" dirty="0"/>
              <a:t>Reference Product Considerations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99498F-5C4E-A65A-0A92-72474D650F4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B3E304-981B-2B5A-901B-905FFF573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90447" y="1939748"/>
            <a:ext cx="2541083" cy="821055"/>
          </a:xfrm>
        </p:spPr>
        <p:txBody>
          <a:bodyPr/>
          <a:lstStyle/>
          <a:p>
            <a:r>
              <a:rPr lang="en-US" sz="2400" dirty="0"/>
              <a:t>Would it be better to stick with the reference product?</a:t>
            </a:r>
          </a:p>
        </p:txBody>
      </p:sp>
    </p:spTree>
    <p:extLst>
      <p:ext uri="{BB962C8B-B14F-4D97-AF65-F5344CB8AC3E}">
        <p14:creationId xmlns:p14="http://schemas.microsoft.com/office/powerpoint/2010/main" val="1173669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A97F68-AAA6-1A30-B82C-86F936ADA59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22B190-D801-8AF6-C2FB-B507D7DF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5" y="910263"/>
            <a:ext cx="9454289" cy="716252"/>
          </a:xfrm>
        </p:spPr>
        <p:txBody>
          <a:bodyPr/>
          <a:lstStyle/>
          <a:p>
            <a:r>
              <a:rPr lang="en-US" sz="2000" dirty="0"/>
              <a:t>Reference product price is directly related to biosimilar usage. Higher prices result in higher volume lost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70691F-CBF1-5F1C-5F1A-054C18697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5" y="2066010"/>
            <a:ext cx="9734161" cy="41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84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B3156A-E36C-559E-AC7E-FD41CD06DEE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5A49-E0A9-A63D-4D55-5A09EF3DEC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9014" y="2012141"/>
            <a:ext cx="8650035" cy="4368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Reference product may offer short term benefits </a:t>
            </a:r>
          </a:p>
          <a:p>
            <a:pPr marL="628650" lvl="2" indent="-342900"/>
            <a:r>
              <a:rPr lang="en-US" dirty="0"/>
              <a:t>Better buy-in from patients and prescribers</a:t>
            </a:r>
          </a:p>
          <a:p>
            <a:pPr marL="628650" lvl="2" indent="-342900"/>
            <a:r>
              <a:rPr lang="en-US" dirty="0"/>
              <a:t>Cost still lower than before biosimilar competition (but more than a biosimilar)</a:t>
            </a:r>
          </a:p>
          <a:p>
            <a:pPr lvl="2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Short term benefits mitigated by long-term effect </a:t>
            </a:r>
          </a:p>
          <a:p>
            <a:pPr marL="628650" lvl="2" indent="-342900"/>
            <a:r>
              <a:rPr lang="en-US" dirty="0"/>
              <a:t>Disincentivizes biosimilar development </a:t>
            </a:r>
          </a:p>
          <a:p>
            <a:pPr marL="628650" lvl="2" indent="-342900"/>
            <a:r>
              <a:rPr lang="en-US" dirty="0"/>
              <a:t>Loss of future competition &amp; overall higher cost </a:t>
            </a:r>
          </a:p>
          <a:p>
            <a:pPr marL="628650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Formulary placement can drive population utilization</a:t>
            </a:r>
          </a:p>
          <a:p>
            <a:pPr marL="628650" lvl="2" indent="-342900"/>
            <a:r>
              <a:rPr lang="en-US" dirty="0"/>
              <a:t>Biosimilar in a preferred position </a:t>
            </a:r>
          </a:p>
          <a:p>
            <a:pPr marL="628650" lvl="2" indent="-342900"/>
            <a:r>
              <a:rPr lang="en-US" dirty="0"/>
              <a:t>Barriers to reference product access 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1B9C42-8401-2601-8CEB-BB287255F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Product Bottom Line </a:t>
            </a:r>
          </a:p>
        </p:txBody>
      </p:sp>
    </p:spTree>
    <p:extLst>
      <p:ext uri="{BB962C8B-B14F-4D97-AF65-F5344CB8AC3E}">
        <p14:creationId xmlns:p14="http://schemas.microsoft.com/office/powerpoint/2010/main" val="2995430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435767-8B31-C718-0ADA-40364D83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50" y="1899352"/>
            <a:ext cx="4680623" cy="1529648"/>
          </a:xfrm>
        </p:spPr>
        <p:txBody>
          <a:bodyPr/>
          <a:lstStyle/>
          <a:p>
            <a:r>
              <a:rPr lang="en-US" dirty="0"/>
              <a:t>Biosimilar Product Selection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886909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95F5-9F6D-B31F-F8FC-BFCFB33A54A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27D40C-C0C1-7DF5-EDAC-6B06F3BA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5" y="910263"/>
            <a:ext cx="9217408" cy="716252"/>
          </a:xfrm>
        </p:spPr>
        <p:txBody>
          <a:bodyPr/>
          <a:lstStyle/>
          <a:p>
            <a:r>
              <a:rPr lang="en-US" dirty="0"/>
              <a:t>Biosimilar Product Selection Process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066E142-71BD-EF2E-685F-BC7DD91DA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167051"/>
              </p:ext>
            </p:extLst>
          </p:nvPr>
        </p:nvGraphicFramePr>
        <p:xfrm>
          <a:off x="979015" y="1158578"/>
          <a:ext cx="10496707" cy="569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7676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90141E-5EB2-D864-9813-FB14EFCF37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BC23F-B5C7-0A9E-40A5-3DCD47A7A8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9014" y="2012141"/>
            <a:ext cx="8978902" cy="18643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Biologics &amp; biosimilars have a complicated manufacturing process </a:t>
            </a:r>
          </a:p>
          <a:p>
            <a:pPr marL="628650" lvl="2" indent="-342900"/>
            <a:r>
              <a:rPr lang="en-US" dirty="0"/>
              <a:t>More complex than generic drugs </a:t>
            </a:r>
          </a:p>
          <a:p>
            <a:pPr marL="628650" lvl="2" indent="-342900"/>
            <a:r>
              <a:rPr lang="en-US" dirty="0"/>
              <a:t>Less competition </a:t>
            </a:r>
          </a:p>
          <a:p>
            <a:pPr marL="628650" lvl="2" indent="-342900"/>
            <a:r>
              <a:rPr lang="en-US" dirty="0"/>
              <a:t>Individual manufacturer supply volume capabilities</a:t>
            </a:r>
          </a:p>
          <a:p>
            <a:pPr marL="628650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Product availability at specific pharmacies </a:t>
            </a:r>
          </a:p>
          <a:p>
            <a:pPr marL="628650" lvl="2" indent="-342900"/>
            <a:r>
              <a:rPr lang="en-US" dirty="0"/>
              <a:t>Important for outpatient self-administered products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Including more than 1 biosimilar on formulary may be beneficial</a:t>
            </a:r>
          </a:p>
          <a:p>
            <a:pPr marL="628650" lvl="2" indent="-342900"/>
            <a:r>
              <a:rPr lang="en-US" dirty="0"/>
              <a:t>Lower risk of supply chain and access issues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325677-639D-316D-A334-EE9456F0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and Distribution </a:t>
            </a:r>
          </a:p>
        </p:txBody>
      </p:sp>
    </p:spTree>
    <p:extLst>
      <p:ext uri="{BB962C8B-B14F-4D97-AF65-F5344CB8AC3E}">
        <p14:creationId xmlns:p14="http://schemas.microsoft.com/office/powerpoint/2010/main" val="1073097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ientist looking at a test tube">
            <a:extLst>
              <a:ext uri="{FF2B5EF4-FFF2-40B4-BE49-F238E27FC236}">
                <a16:creationId xmlns:a16="http://schemas.microsoft.com/office/drawing/2014/main" id="{1D388BDC-192B-1283-7B19-A037692B6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 b="1505"/>
          <a:stretch/>
        </p:blipFill>
        <p:spPr>
          <a:xfrm>
            <a:off x="1899804" y="0"/>
            <a:ext cx="102921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E28B0-FD59-2240-9E68-E4E00972E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8906" r="84559" b="29356"/>
          <a:stretch/>
        </p:blipFill>
        <p:spPr>
          <a:xfrm>
            <a:off x="508361" y="0"/>
            <a:ext cx="6332107" cy="6858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1E8654-4F17-B554-4BD2-0EE21FBF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75" y="306252"/>
            <a:ext cx="4680623" cy="1529648"/>
          </a:xfrm>
        </p:spPr>
        <p:txBody>
          <a:bodyPr/>
          <a:lstStyle/>
          <a:p>
            <a:r>
              <a:rPr lang="en-US" sz="3600" dirty="0"/>
              <a:t>Product Formulation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AE6F8-879A-F0AF-DB30-54C97DD14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875" y="1385705"/>
            <a:ext cx="4703144" cy="716253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Biologics and thus biosimilars may have multiple strengths and formulations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Device patent longevity </a:t>
            </a:r>
          </a:p>
          <a:p>
            <a:pPr marL="6286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Device does not lose patent along with drug  </a:t>
            </a:r>
          </a:p>
          <a:p>
            <a:pPr marL="6286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May have alternate storage and administration techniques</a:t>
            </a:r>
          </a:p>
          <a:p>
            <a:pPr marL="2857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Concentration differences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Preservative differences </a:t>
            </a:r>
          </a:p>
          <a:p>
            <a:pPr marL="6286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Ex: Adalimumab with or without citrate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1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F5E7D5-C3DC-5C08-DFA7-0F40FC6B92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C4F4F"/>
                </a:solidFill>
              </a:rPr>
              <a:t>Biological product: </a:t>
            </a:r>
            <a:r>
              <a:rPr lang="en-US" dirty="0">
                <a:solidFill>
                  <a:srgbClr val="4C4F4F"/>
                </a:solidFill>
              </a:rPr>
              <a:t>large, complex molecules made through biotechnology from living sources including bacteria, yeast, or animal cells</a:t>
            </a:r>
          </a:p>
          <a:p>
            <a:pPr marL="738188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4C4F4F"/>
                </a:solidFill>
              </a:rPr>
              <a:t>Commonly referred to as “biologic” </a:t>
            </a:r>
          </a:p>
          <a:p>
            <a:pPr marL="452438"/>
            <a:endParaRPr lang="en-US" sz="110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C4F4F"/>
                </a:solidFill>
              </a:rPr>
              <a:t>Reference product:  </a:t>
            </a:r>
            <a:r>
              <a:rPr lang="en-US" dirty="0">
                <a:solidFill>
                  <a:srgbClr val="4C4F4F"/>
                </a:solidFill>
              </a:rPr>
              <a:t>original FDA-approved biologic drug </a:t>
            </a:r>
          </a:p>
          <a:p>
            <a:endParaRPr lang="en-US" sz="110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C4F4F"/>
                </a:solidFill>
              </a:rPr>
              <a:t>Biosimilar product: </a:t>
            </a:r>
            <a:r>
              <a:rPr lang="en-US" dirty="0">
                <a:solidFill>
                  <a:srgbClr val="4C4F4F"/>
                </a:solidFill>
              </a:rPr>
              <a:t>a biologic that is highly similar to, and with no clinically meaningful differences from, an existing FDA-approved biologic/reference product</a:t>
            </a:r>
          </a:p>
          <a:p>
            <a:endParaRPr lang="en-US" sz="110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C4F4F"/>
                </a:solidFill>
              </a:rPr>
              <a:t>Small molecule: </a:t>
            </a:r>
            <a:r>
              <a:rPr lang="en-US" dirty="0">
                <a:solidFill>
                  <a:srgbClr val="4C4F4F"/>
                </a:solidFill>
              </a:rPr>
              <a:t>chemically synthesized non-biologic drugs with low molecular weight</a:t>
            </a:r>
          </a:p>
          <a:p>
            <a:endParaRPr lang="en-US" b="1" dirty="0">
              <a:solidFill>
                <a:srgbClr val="4C4F4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CA0DA6-A27C-7B99-A497-0FFDB3D3E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4C7DE-550A-6A38-6870-47A76F1EB68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99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D6F35-CA82-0DDD-F2FA-CCEB1426EAA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13956D-F8AD-3147-26DD-F9DA52C7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Adalimumab Case Study 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10BDA45-B42E-7F03-9FD3-145478D16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" y="2032738"/>
            <a:ext cx="9983593" cy="43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35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02E520-2A72-FF82-C182-8AC06F90A1F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304EC-5C01-EFFB-6A2F-6E2BEC8FE0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Automatic substitution but with varying requirements </a:t>
            </a:r>
          </a:p>
          <a:p>
            <a:pPr marL="628650" lvl="2" indent="-342900"/>
            <a:r>
              <a:rPr lang="en-US" dirty="0"/>
              <a:t>Products can be substituted by a pharmacist at time of prescription fulfillment</a:t>
            </a:r>
          </a:p>
          <a:p>
            <a:pPr marL="628650" lvl="2" indent="-342900"/>
            <a:r>
              <a:rPr lang="en-US" dirty="0"/>
              <a:t>Change must be reported to prescriber </a:t>
            </a:r>
          </a:p>
          <a:p>
            <a:pPr marL="628650" lvl="2" indent="-342900"/>
            <a:r>
              <a:rPr lang="en-US" dirty="0"/>
              <a:t>Reporting requirements vary state-to-state</a:t>
            </a:r>
          </a:p>
          <a:p>
            <a:pPr marL="628650" lvl="2" indent="-342900"/>
            <a:r>
              <a:rPr lang="en-US" dirty="0"/>
              <a:t>Washington state requires notice within 5 business days (HB2251)</a:t>
            </a:r>
          </a:p>
          <a:p>
            <a:pPr lvl="2" indent="0">
              <a:buNone/>
            </a:pPr>
            <a:endParaRPr lang="en-US" dirty="0"/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Potential benefits may impact desirability</a:t>
            </a:r>
            <a:r>
              <a:rPr lang="en-US" sz="2600" dirty="0"/>
              <a:t> </a:t>
            </a:r>
          </a:p>
          <a:p>
            <a:pPr marL="628650" lvl="2" indent="-342900"/>
            <a:r>
              <a:rPr lang="en-US" dirty="0"/>
              <a:t>Smoother billing and filling Rx on the front end </a:t>
            </a:r>
          </a:p>
          <a:p>
            <a:pPr marL="628650" lvl="2" indent="-342900"/>
            <a:r>
              <a:rPr lang="en-US" dirty="0"/>
              <a:t>Lower likelihood of prescriber pushback </a:t>
            </a:r>
          </a:p>
          <a:p>
            <a:pPr marL="628650" lvl="2" indent="-342900"/>
            <a:r>
              <a:rPr lang="en-US" dirty="0"/>
              <a:t>May improve biosimilar uptake in the market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6FE602-FB24-B8D2-2FC7-720BA5E62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 </a:t>
            </a:r>
          </a:p>
        </p:txBody>
      </p:sp>
    </p:spTree>
    <p:extLst>
      <p:ext uri="{BB962C8B-B14F-4D97-AF65-F5344CB8AC3E}">
        <p14:creationId xmlns:p14="http://schemas.microsoft.com/office/powerpoint/2010/main" val="27901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1D5658-9D65-6099-8741-FFF925CDDA7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8921F7-632D-3DE8-77B8-1B94DC37E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5" y="910263"/>
            <a:ext cx="9262265" cy="716252"/>
          </a:xfrm>
        </p:spPr>
        <p:txBody>
          <a:bodyPr/>
          <a:lstStyle/>
          <a:p>
            <a:r>
              <a:rPr lang="en-US" sz="2000" dirty="0"/>
              <a:t>Interchangeability has increased biosimilar use where biosimilar uptake has remained low due to originator defense strategies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5E51610D-530C-944E-49BE-4A50F081E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5" y="2021285"/>
            <a:ext cx="10167521" cy="44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7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E6DF51D-7DEB-26E0-A217-B35C6550DEA6}"/>
              </a:ext>
            </a:extLst>
          </p:cNvPr>
          <p:cNvSpPr/>
          <p:nvPr/>
        </p:nvSpPr>
        <p:spPr>
          <a:xfrm>
            <a:off x="6371153" y="2551366"/>
            <a:ext cx="4944709" cy="3403107"/>
          </a:xfrm>
          <a:prstGeom prst="round2DiagRect">
            <a:avLst/>
          </a:prstGeom>
          <a:solidFill>
            <a:schemeClr val="accent3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210038D2-95D6-534A-9724-83E9A910E5BE}"/>
              </a:ext>
            </a:extLst>
          </p:cNvPr>
          <p:cNvSpPr/>
          <p:nvPr/>
        </p:nvSpPr>
        <p:spPr>
          <a:xfrm>
            <a:off x="974177" y="2589920"/>
            <a:ext cx="4944709" cy="3403107"/>
          </a:xfrm>
          <a:prstGeom prst="round2DiagRect">
            <a:avLst/>
          </a:prstGeom>
          <a:solidFill>
            <a:schemeClr val="accent2">
              <a:lumMod val="20000"/>
              <a:lumOff val="80000"/>
              <a:alpha val="648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60DCE-C4A3-8921-669F-16237889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6" y="903527"/>
            <a:ext cx="8453287" cy="716252"/>
          </a:xfrm>
        </p:spPr>
        <p:txBody>
          <a:bodyPr/>
          <a:lstStyle/>
          <a:p>
            <a:r>
              <a:rPr lang="en-US" dirty="0"/>
              <a:t>Manufacturer Pricing Strategies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1DD79-9AA8-6CA6-C76E-A8982076B73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43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9BB9A-C805-E0A1-C265-A546D3942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8949" y="2828306"/>
            <a:ext cx="4539937" cy="1864334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High Cost, High Rebate </a:t>
            </a:r>
          </a:p>
          <a:p>
            <a:endParaRPr lang="en-US" b="0" i="1" dirty="0">
              <a:solidFill>
                <a:schemeClr val="tx1"/>
              </a:solidFill>
            </a:endParaRPr>
          </a:p>
          <a:p>
            <a:r>
              <a:rPr lang="en-US" b="0" i="1" dirty="0">
                <a:solidFill>
                  <a:schemeClr val="tx1"/>
                </a:solidFill>
              </a:rPr>
              <a:t>Advantages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Contribution to rebate guarantees </a:t>
            </a:r>
          </a:p>
          <a:p>
            <a:pPr>
              <a:buClr>
                <a:schemeClr val="tx1"/>
              </a:buClr>
            </a:pPr>
            <a:endParaRPr lang="en-US" b="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0" i="1" dirty="0">
                <a:solidFill>
                  <a:schemeClr val="tx1"/>
                </a:solidFill>
              </a:rPr>
              <a:t>Disadvantages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Delayed cash flow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Unknown how much payer reaps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5CD85-E5C9-E1C4-2047-EAEDA08CAD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5925" y="2828306"/>
            <a:ext cx="4539937" cy="1864334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Low Cost, Low Rebate </a:t>
            </a:r>
          </a:p>
          <a:p>
            <a:endParaRPr lang="en-US" b="0" i="1" dirty="0">
              <a:solidFill>
                <a:schemeClr val="tx1"/>
              </a:solidFill>
            </a:endParaRPr>
          </a:p>
          <a:p>
            <a:r>
              <a:rPr lang="en-US" b="0" i="1" dirty="0">
                <a:solidFill>
                  <a:schemeClr val="tx1"/>
                </a:solidFill>
              </a:rPr>
              <a:t>Advantages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Lower initial outlay </a:t>
            </a:r>
          </a:p>
          <a:p>
            <a:pPr>
              <a:buClr>
                <a:schemeClr val="tx1"/>
              </a:buClr>
            </a:pPr>
            <a:endParaRPr lang="en-US" b="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0" i="1" dirty="0">
                <a:solidFill>
                  <a:schemeClr val="tx1"/>
                </a:solidFill>
              </a:rPr>
              <a:t>Disadvantages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Lower contribution to rebate guarantees</a:t>
            </a:r>
          </a:p>
        </p:txBody>
      </p:sp>
    </p:spTree>
    <p:extLst>
      <p:ext uri="{BB962C8B-B14F-4D97-AF65-F5344CB8AC3E}">
        <p14:creationId xmlns:p14="http://schemas.microsoft.com/office/powerpoint/2010/main" val="2643945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ree women gathered around laptop">
            <a:extLst>
              <a:ext uri="{FF2B5EF4-FFF2-40B4-BE49-F238E27FC236}">
                <a16:creationId xmlns:a16="http://schemas.microsoft.com/office/drawing/2014/main" id="{1D388BDC-192B-1283-7B19-A037692B6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1899804" y="0"/>
            <a:ext cx="102921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E28B0-FD59-2240-9E68-E4E00972E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8906" r="84559" b="29356"/>
          <a:stretch/>
        </p:blipFill>
        <p:spPr>
          <a:xfrm>
            <a:off x="508361" y="0"/>
            <a:ext cx="6332107" cy="6858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1E8654-4F17-B554-4BD2-0EE21FBF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306254"/>
            <a:ext cx="5245239" cy="1529648"/>
          </a:xfrm>
        </p:spPr>
        <p:txBody>
          <a:bodyPr/>
          <a:lstStyle/>
          <a:p>
            <a:r>
              <a:rPr lang="en-US" sz="3500" dirty="0"/>
              <a:t>Formulary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AE6F8-879A-F0AF-DB30-54C97DD14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334" y="1477775"/>
            <a:ext cx="4703144" cy="716253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Moving brand to deprioritized/not covered status </a:t>
            </a:r>
          </a:p>
          <a:p>
            <a:pPr marL="6286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Easy application to new-start patients </a:t>
            </a:r>
          </a:p>
          <a:p>
            <a:pPr marL="6286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Addressing existing patients </a:t>
            </a:r>
          </a:p>
          <a:p>
            <a:pPr marL="6286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Grandfathering hurts value proposition </a:t>
            </a:r>
          </a:p>
          <a:p>
            <a:pPr marL="2857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F4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Addressing patent-protected indications </a:t>
            </a:r>
          </a:p>
          <a:p>
            <a:pPr marL="6286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C4F4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F4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Flexible PA requirements and application to therapeutic class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13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435767-8B31-C718-0ADA-40364D83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99" y="2512000"/>
            <a:ext cx="4631778" cy="1529648"/>
          </a:xfrm>
        </p:spPr>
        <p:txBody>
          <a:bodyPr/>
          <a:lstStyle/>
          <a:p>
            <a:r>
              <a:rPr lang="en-US" sz="4800" dirty="0"/>
              <a:t>Biosimilar </a:t>
            </a:r>
            <a:br>
              <a:rPr lang="en-US" sz="4800" dirty="0"/>
            </a:br>
            <a:r>
              <a:rPr lang="en-US" sz="4800" dirty="0"/>
              <a:t>Buy-In</a:t>
            </a:r>
          </a:p>
        </p:txBody>
      </p:sp>
    </p:spTree>
    <p:extLst>
      <p:ext uri="{BB962C8B-B14F-4D97-AF65-F5344CB8AC3E}">
        <p14:creationId xmlns:p14="http://schemas.microsoft.com/office/powerpoint/2010/main" val="1510824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D512C4-A4B0-9F41-E8E1-6E1F59FA709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ABA3A2-C1C3-9FAD-F1AF-EFE128B4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5" y="910263"/>
            <a:ext cx="9189113" cy="716252"/>
          </a:xfrm>
        </p:spPr>
        <p:txBody>
          <a:bodyPr/>
          <a:lstStyle/>
          <a:p>
            <a:r>
              <a:rPr lang="en-US" sz="2000" dirty="0"/>
              <a:t>Recent biosimilars have achieved high volume shares, reaching more than 60% within the first three years, varying by channel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36F1A4D-9AA5-6B83-7C86-E4A02F5E5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56" y="1993502"/>
            <a:ext cx="9764488" cy="4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27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DE985-0D8C-AE67-EB9A-CE55CEE0262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658BAB-827E-1D8A-388F-6D3FD43A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15" y="910263"/>
            <a:ext cx="9106817" cy="716252"/>
          </a:xfrm>
        </p:spPr>
        <p:txBody>
          <a:bodyPr/>
          <a:lstStyle/>
          <a:p>
            <a:r>
              <a:rPr lang="en-US" dirty="0"/>
              <a:t>Factors Impacting Biosimilar Uptake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A422FC-9F3A-A452-459D-DB54C6BD8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250974"/>
              </p:ext>
            </p:extLst>
          </p:nvPr>
        </p:nvGraphicFramePr>
        <p:xfrm>
          <a:off x="1304339" y="2012141"/>
          <a:ext cx="8456168" cy="437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5648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1799EE-9CE6-4094-F7E4-E6A2B0DEE70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ACAE9-D47F-33B0-DF2A-50800BE64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0AD28F-8BAD-F7A2-0308-1DFFBCB0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Future direction of biosimilars is multifactorial 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368EC-C50D-A3D2-A608-CF218A6C3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4" y="1838535"/>
            <a:ext cx="10059804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7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DAE00-54C3-A39F-62B3-638533FA1D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9014" y="2012141"/>
            <a:ext cx="10097303" cy="4285142"/>
          </a:xfrm>
        </p:spPr>
        <p:txBody>
          <a:bodyPr/>
          <a:lstStyle/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000" dirty="0"/>
              <a:t>Although different than generics in development and regulatory requirements, biosimilars can result in savings up to $181Bn over the next 5 years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000" dirty="0"/>
              <a:t>With proven clinical similarity to the reference product, the choice of which biosimilar(s) to preferentially include is multifactorial and creates significant contracting opportunities 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000" dirty="0"/>
              <a:t>Optimization of biosimilar implementation will require the education of, and buy-in from, patients, providers, and payers 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000" dirty="0"/>
              <a:t>Regardless of strategy, incorporation of biosimilars into practice is crucial to foster continued development of new biosimilar products and reduced cost to all stakeholders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0FF72F1-E65A-FF0A-7D6B-051C4D28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5393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E629-E828-8130-05F8-B96CB2CA1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Biosimilar Boom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297B82-A16D-D8A5-75AF-7D5ABEC03D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AAC079-3A12-7525-F905-D5DA72E4DFAA}"/>
              </a:ext>
            </a:extLst>
          </p:cNvPr>
          <p:cNvSpPr/>
          <p:nvPr/>
        </p:nvSpPr>
        <p:spPr>
          <a:xfrm>
            <a:off x="1009517" y="3626209"/>
            <a:ext cx="508634" cy="5086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B2C3AF-C054-9675-D6F8-4B0934070005}"/>
              </a:ext>
            </a:extLst>
          </p:cNvPr>
          <p:cNvSpPr/>
          <p:nvPr/>
        </p:nvSpPr>
        <p:spPr>
          <a:xfrm>
            <a:off x="1011248" y="2479599"/>
            <a:ext cx="508634" cy="5086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483290-4BEC-E0D8-F4CE-527DB7A18B1D}"/>
              </a:ext>
            </a:extLst>
          </p:cNvPr>
          <p:cNvSpPr/>
          <p:nvPr/>
        </p:nvSpPr>
        <p:spPr>
          <a:xfrm>
            <a:off x="1009517" y="4811967"/>
            <a:ext cx="508634" cy="50863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E3A2E6C-F7B8-B2B7-65D4-A1C680688E09}"/>
              </a:ext>
            </a:extLst>
          </p:cNvPr>
          <p:cNvSpPr txBox="1">
            <a:spLocks/>
          </p:cNvSpPr>
          <p:nvPr/>
        </p:nvSpPr>
        <p:spPr>
          <a:xfrm>
            <a:off x="1770982" y="2334409"/>
            <a:ext cx="8650035" cy="2051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+mj-lt"/>
              </a:rPr>
              <a:t>The U.S. biologics market has grown 12.5% annually on average over the last five years on an invoice-price basis, faster than non-biologics, and now comprising 46% of spending.</a:t>
            </a: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r>
              <a:rPr lang="en-US" sz="1800" kern="0" dirty="0">
                <a:solidFill>
                  <a:schemeClr val="tx1"/>
                </a:solidFill>
                <a:latin typeface="+mj-lt"/>
              </a:rPr>
              <a:t>Expected launches and uptake are likely to increase overall spending on biosimilars significantly to $20–$49Bn in 2027 and cumulative sales of $129Bn over the next five years, with at least 10 molecules facing biosimilar competition over the period.</a:t>
            </a: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r>
              <a:rPr lang="en-US" sz="1800" kern="0" dirty="0">
                <a:solidFill>
                  <a:schemeClr val="tx1"/>
                </a:solidFill>
                <a:latin typeface="+mj-lt"/>
              </a:rPr>
              <a:t>The next five years are expected to result in an increase in savings to $181Bn, more than four times savings over the past five years ($40Bn), as newly approved biosimilars launch and existing biosimilars see continued uptake and price reductions.</a:t>
            </a:r>
          </a:p>
          <a:p>
            <a:endParaRPr lang="en-US" kern="0" dirty="0">
              <a:solidFill>
                <a:srgbClr val="2B3A42"/>
              </a:solidFill>
              <a:latin typeface="+mj-lt"/>
            </a:endParaRPr>
          </a:p>
          <a:p>
            <a:endParaRPr lang="en-US" kern="0" dirty="0">
              <a:latin typeface="+mj-lt"/>
            </a:endParaRPr>
          </a:p>
          <a:p>
            <a:endParaRPr lang="en-US" kern="0" dirty="0">
              <a:latin typeface="+mj-lt"/>
            </a:endParaRPr>
          </a:p>
          <a:p>
            <a:r>
              <a:rPr lang="en-US" sz="900" kern="0" dirty="0">
                <a:latin typeface="+mj-lt"/>
              </a:rPr>
              <a:t>Source: </a:t>
            </a:r>
            <a:r>
              <a:rPr lang="en-US" sz="900" kern="0" dirty="0">
                <a:latin typeface="+mj-lt"/>
                <a:hlinkClick r:id="rId3"/>
              </a:rPr>
              <a:t>Biosimilars in the United States 2023-2027 - IQVIA</a:t>
            </a:r>
            <a:endParaRPr lang="en-US" sz="900" kern="0" dirty="0">
              <a:latin typeface="+mj-lt"/>
            </a:endParaRPr>
          </a:p>
        </p:txBody>
      </p:sp>
      <p:pic>
        <p:nvPicPr>
          <p:cNvPr id="21" name="Graphic 20" descr="Upward trend outline">
            <a:extLst>
              <a:ext uri="{FF2B5EF4-FFF2-40B4-BE49-F238E27FC236}">
                <a16:creationId xmlns:a16="http://schemas.microsoft.com/office/drawing/2014/main" id="{438163CC-18FB-8094-4928-14C0455BE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88" y="2522045"/>
            <a:ext cx="388091" cy="388091"/>
          </a:xfrm>
          <a:prstGeom prst="rect">
            <a:avLst/>
          </a:prstGeom>
        </p:spPr>
      </p:pic>
      <p:pic>
        <p:nvPicPr>
          <p:cNvPr id="23" name="Graphic 22" descr="Piggy Bank outline">
            <a:extLst>
              <a:ext uri="{FF2B5EF4-FFF2-40B4-BE49-F238E27FC236}">
                <a16:creationId xmlns:a16="http://schemas.microsoft.com/office/drawing/2014/main" id="{DBA62B80-ECE2-B3BF-15D9-CC0D746E2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561" y="3649253"/>
            <a:ext cx="485590" cy="485590"/>
          </a:xfrm>
          <a:prstGeom prst="rect">
            <a:avLst/>
          </a:prstGeom>
        </p:spPr>
      </p:pic>
      <p:pic>
        <p:nvPicPr>
          <p:cNvPr id="25" name="Graphic 24" descr="Daily calendar outline">
            <a:extLst>
              <a:ext uri="{FF2B5EF4-FFF2-40B4-BE49-F238E27FC236}">
                <a16:creationId xmlns:a16="http://schemas.microsoft.com/office/drawing/2014/main" id="{5B25A442-3521-AC31-207B-91D683DC7B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998" y="481196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93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F3F0EA-6ADD-9B37-7199-8C8BC1BDEA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5101" y="1854402"/>
            <a:ext cx="6712222" cy="4788523"/>
          </a:xfrm>
          <a:prstGeom prst="rect">
            <a:avLst/>
          </a:prstGeom>
        </p:spPr>
        <p:txBody>
          <a:bodyPr/>
          <a:lstStyle/>
          <a:p>
            <a:pPr marL="457200" indent="-457200">
              <a:buAutoNum type="alphaUcPeriod"/>
            </a:pPr>
            <a:r>
              <a:rPr lang="en-US" sz="2000" dirty="0"/>
              <a:t>Biosimilars are the same as generic drugs </a:t>
            </a:r>
          </a:p>
          <a:p>
            <a:pPr marL="457200" indent="-457200">
              <a:buAutoNum type="alphaUcPeriod"/>
            </a:pPr>
            <a:endParaRPr lang="en-US" sz="2000" dirty="0"/>
          </a:p>
          <a:p>
            <a:pPr marL="457200" indent="-457200">
              <a:buAutoNum type="alphaUcPeriod"/>
            </a:pPr>
            <a:r>
              <a:rPr lang="en-US" sz="2000" dirty="0"/>
              <a:t>Biosimilars are only applicable to small molecule drugs</a:t>
            </a:r>
          </a:p>
          <a:p>
            <a:pPr marL="457200" indent="-457200">
              <a:buAutoNum type="alphaUcPeriod"/>
            </a:pPr>
            <a:endParaRPr lang="en-US" sz="2000" dirty="0"/>
          </a:p>
          <a:p>
            <a:pPr marL="457200" indent="-457200">
              <a:buAutoNum type="alphaUcPeriod"/>
            </a:pPr>
            <a:r>
              <a:rPr lang="en-US" sz="2000" dirty="0"/>
              <a:t>Biosimilars follow the same approval pathway as biologic reference products </a:t>
            </a:r>
          </a:p>
          <a:p>
            <a:pPr marL="457200" indent="-457200">
              <a:buAutoNum type="alphaUcPeriod"/>
            </a:pPr>
            <a:endParaRPr lang="en-US" sz="2000" dirty="0"/>
          </a:p>
          <a:p>
            <a:pPr marL="457200" indent="-457200">
              <a:buAutoNum type="alphaUcPeriod"/>
            </a:pPr>
            <a:r>
              <a:rPr lang="en-US" sz="2000" dirty="0"/>
              <a:t>Biosimilars have no meaningful difference even if not designated as interchangeable </a:t>
            </a:r>
          </a:p>
          <a:p>
            <a:pPr marL="457200" indent="-457200">
              <a:buAutoNum type="alphaUcPeriod"/>
            </a:pPr>
            <a:endParaRPr lang="en-US" sz="2000" dirty="0"/>
          </a:p>
          <a:p>
            <a:pPr marL="457200" indent="-457200">
              <a:buAutoNum type="alphaUcPeriod"/>
            </a:pPr>
            <a:r>
              <a:rPr lang="en-US" sz="2000" dirty="0"/>
              <a:t>All of the above</a:t>
            </a:r>
          </a:p>
          <a:p>
            <a:endParaRPr lang="en-US" sz="20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DC8F3D-A1C9-E574-EB84-A53AE9FBE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363" y="355752"/>
            <a:ext cx="6415698" cy="716252"/>
          </a:xfrm>
        </p:spPr>
        <p:txBody>
          <a:bodyPr/>
          <a:lstStyle/>
          <a:p>
            <a:r>
              <a:rPr lang="en-US" sz="2800" dirty="0"/>
              <a:t>Which of the following is true regarding biosimilars?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8D9BC23-6F31-1F0B-B9F0-E6A5F357CDFB}"/>
              </a:ext>
            </a:extLst>
          </p:cNvPr>
          <p:cNvSpPr txBox="1">
            <a:spLocks/>
          </p:cNvSpPr>
          <p:nvPr/>
        </p:nvSpPr>
        <p:spPr>
          <a:xfrm>
            <a:off x="871010" y="2319271"/>
            <a:ext cx="3066508" cy="7162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Self Assessment Question </a:t>
            </a:r>
          </a:p>
        </p:txBody>
      </p:sp>
    </p:spTree>
    <p:extLst>
      <p:ext uri="{BB962C8B-B14F-4D97-AF65-F5344CB8AC3E}">
        <p14:creationId xmlns:p14="http://schemas.microsoft.com/office/powerpoint/2010/main" val="1022824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1F0B4-A096-30F6-9DA6-ADBF15D0898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D5CBA2B7-1255-4EFA-B3B5-F32383D0D90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51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AC703A-8068-9669-0ED8-91A7A14E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OPEN DISCUSSION:</a:t>
            </a:r>
            <a:br>
              <a:rPr lang="en-US" sz="2400" dirty="0"/>
            </a:b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70192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2C7E1-5097-4510-0532-DB4B7C20E71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EDEEF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52</a:t>
            </a:fld>
            <a:endParaRPr kumimoji="0" lang="en" sz="800" b="0" i="0" u="none" strike="noStrike" kern="0" cap="none" spc="0" normalizeH="0" baseline="0" noProof="0">
              <a:ln>
                <a:noFill/>
              </a:ln>
              <a:solidFill>
                <a:srgbClr val="EDEEF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7E0A0-A654-DEA7-F17F-6412FBEF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in touch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4DE68F-48EA-F26C-D64C-761649A16F6B}"/>
              </a:ext>
            </a:extLst>
          </p:cNvPr>
          <p:cNvGrpSpPr/>
          <p:nvPr/>
        </p:nvGrpSpPr>
        <p:grpSpPr>
          <a:xfrm>
            <a:off x="4495182" y="3769450"/>
            <a:ext cx="704384" cy="704385"/>
            <a:chOff x="951288" y="3919281"/>
            <a:chExt cx="704567" cy="70456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0439640-02EE-74C2-412E-EBAED20CD848}"/>
                </a:ext>
              </a:extLst>
            </p:cNvPr>
            <p:cNvSpPr/>
            <p:nvPr/>
          </p:nvSpPr>
          <p:spPr>
            <a:xfrm>
              <a:off x="951288" y="3919281"/>
              <a:ext cx="704567" cy="704568"/>
            </a:xfrm>
            <a:custGeom>
              <a:avLst/>
              <a:gdLst>
                <a:gd name="connsiteX0" fmla="*/ 1189704 w 2386719"/>
                <a:gd name="connsiteY0" fmla="*/ 2386413 h 2386723"/>
                <a:gd name="connsiteX1" fmla="*/ -3704 w 2386719"/>
                <a:gd name="connsiteY1" fmla="*/ 1193100 h 2386723"/>
                <a:gd name="connsiteX2" fmla="*/ 1189610 w 2386719"/>
                <a:gd name="connsiteY2" fmla="*/ -306 h 2386723"/>
                <a:gd name="connsiteX3" fmla="*/ 2383015 w 2386719"/>
                <a:gd name="connsiteY3" fmla="*/ 1193006 h 2386723"/>
                <a:gd name="connsiteX4" fmla="*/ 2033465 w 2386719"/>
                <a:gd name="connsiteY4" fmla="*/ 2036909 h 2386723"/>
                <a:gd name="connsiteX5" fmla="*/ 1189704 w 2386719"/>
                <a:gd name="connsiteY5" fmla="*/ 2386413 h 2386723"/>
                <a:gd name="connsiteX6" fmla="*/ 1189704 w 2386719"/>
                <a:gd name="connsiteY6" fmla="*/ 123399 h 2386723"/>
                <a:gd name="connsiteX7" fmla="*/ 119908 w 2386719"/>
                <a:gd name="connsiteY7" fmla="*/ 1193147 h 2386723"/>
                <a:gd name="connsiteX8" fmla="*/ 1189704 w 2386719"/>
                <a:gd name="connsiteY8" fmla="*/ 2263083 h 2386723"/>
                <a:gd name="connsiteX9" fmla="*/ 2259498 w 2386719"/>
                <a:gd name="connsiteY9" fmla="*/ 1193288 h 2386723"/>
                <a:gd name="connsiteX10" fmla="*/ 1189704 w 2386719"/>
                <a:gd name="connsiteY10" fmla="*/ 123399 h 238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6719" h="2386723">
                  <a:moveTo>
                    <a:pt x="1189704" y="2386413"/>
                  </a:moveTo>
                  <a:cubicBezTo>
                    <a:pt x="530630" y="2386441"/>
                    <a:pt x="-3656" y="1852178"/>
                    <a:pt x="-3704" y="1193100"/>
                  </a:cubicBezTo>
                  <a:cubicBezTo>
                    <a:pt x="-3750" y="534028"/>
                    <a:pt x="530536" y="-278"/>
                    <a:pt x="1189610" y="-306"/>
                  </a:cubicBezTo>
                  <a:cubicBezTo>
                    <a:pt x="1848682" y="-335"/>
                    <a:pt x="2382969" y="533929"/>
                    <a:pt x="2383015" y="1193006"/>
                  </a:cubicBezTo>
                  <a:cubicBezTo>
                    <a:pt x="2383015" y="1509533"/>
                    <a:pt x="2257291" y="1813098"/>
                    <a:pt x="2033465" y="2036909"/>
                  </a:cubicBezTo>
                  <a:cubicBezTo>
                    <a:pt x="1810157" y="2261420"/>
                    <a:pt x="1506367" y="2387273"/>
                    <a:pt x="1189704" y="2386413"/>
                  </a:cubicBezTo>
                  <a:close/>
                  <a:moveTo>
                    <a:pt x="1189704" y="123399"/>
                  </a:moveTo>
                  <a:cubicBezTo>
                    <a:pt x="599835" y="123399"/>
                    <a:pt x="119908" y="603280"/>
                    <a:pt x="119908" y="1193147"/>
                  </a:cubicBezTo>
                  <a:cubicBezTo>
                    <a:pt x="119908" y="1783015"/>
                    <a:pt x="599835" y="2263083"/>
                    <a:pt x="1189704" y="2263083"/>
                  </a:cubicBezTo>
                  <a:cubicBezTo>
                    <a:pt x="1779570" y="2263083"/>
                    <a:pt x="2259498" y="1783202"/>
                    <a:pt x="2259498" y="1193288"/>
                  </a:cubicBezTo>
                  <a:cubicBezTo>
                    <a:pt x="2259498" y="603374"/>
                    <a:pt x="1779618" y="123399"/>
                    <a:pt x="1189704" y="123399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6913670-DF6D-CE21-5931-AAA0E31413EE}"/>
                </a:ext>
              </a:extLst>
            </p:cNvPr>
            <p:cNvSpPr/>
            <p:nvPr/>
          </p:nvSpPr>
          <p:spPr>
            <a:xfrm>
              <a:off x="1189870" y="4067129"/>
              <a:ext cx="205378" cy="425403"/>
            </a:xfrm>
            <a:custGeom>
              <a:avLst/>
              <a:gdLst>
                <a:gd name="connsiteX0" fmla="*/ 570377 w 695719"/>
                <a:gd name="connsiteY0" fmla="*/ 224224 h 1441052"/>
                <a:gd name="connsiteX1" fmla="*/ 692016 w 695719"/>
                <a:gd name="connsiteY1" fmla="*/ 227372 h 1441052"/>
                <a:gd name="connsiteX2" fmla="*/ 692016 w 695719"/>
                <a:gd name="connsiteY2" fmla="*/ 6036 h 1441052"/>
                <a:gd name="connsiteX3" fmla="*/ 511743 w 695719"/>
                <a:gd name="connsiteY3" fmla="*/ -306 h 1441052"/>
                <a:gd name="connsiteX4" fmla="*/ 204993 w 695719"/>
                <a:gd name="connsiteY4" fmla="*/ 306444 h 1441052"/>
                <a:gd name="connsiteX5" fmla="*/ 204993 w 695719"/>
                <a:gd name="connsiteY5" fmla="*/ 502502 h 1441052"/>
                <a:gd name="connsiteX6" fmla="*/ -3704 w 695719"/>
                <a:gd name="connsiteY6" fmla="*/ 502502 h 1441052"/>
                <a:gd name="connsiteX7" fmla="*/ -3704 w 695719"/>
                <a:gd name="connsiteY7" fmla="*/ 739670 h 1441052"/>
                <a:gd name="connsiteX8" fmla="*/ 204993 w 695719"/>
                <a:gd name="connsiteY8" fmla="*/ 739670 h 1441052"/>
                <a:gd name="connsiteX9" fmla="*/ 204993 w 695719"/>
                <a:gd name="connsiteY9" fmla="*/ 1440746 h 1441052"/>
                <a:gd name="connsiteX10" fmla="*/ 467485 w 695719"/>
                <a:gd name="connsiteY10" fmla="*/ 1440746 h 1441052"/>
                <a:gd name="connsiteX11" fmla="*/ 467485 w 695719"/>
                <a:gd name="connsiteY11" fmla="*/ 739670 h 1441052"/>
                <a:gd name="connsiteX12" fmla="*/ 654053 w 695719"/>
                <a:gd name="connsiteY12" fmla="*/ 739670 h 1441052"/>
                <a:gd name="connsiteX13" fmla="*/ 692016 w 695719"/>
                <a:gd name="connsiteY13" fmla="*/ 502502 h 1441052"/>
                <a:gd name="connsiteX14" fmla="*/ 467485 w 695719"/>
                <a:gd name="connsiteY14" fmla="*/ 502502 h 1441052"/>
                <a:gd name="connsiteX15" fmla="*/ 467485 w 695719"/>
                <a:gd name="connsiteY15" fmla="*/ 327116 h 1441052"/>
                <a:gd name="connsiteX16" fmla="*/ 570377 w 695719"/>
                <a:gd name="connsiteY16" fmla="*/ 224224 h 14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719" h="1441052">
                  <a:moveTo>
                    <a:pt x="570377" y="224224"/>
                  </a:moveTo>
                  <a:lnTo>
                    <a:pt x="692016" y="227372"/>
                  </a:lnTo>
                  <a:lnTo>
                    <a:pt x="692016" y="6036"/>
                  </a:lnTo>
                  <a:lnTo>
                    <a:pt x="511743" y="-306"/>
                  </a:lnTo>
                  <a:cubicBezTo>
                    <a:pt x="342323" y="-306"/>
                    <a:pt x="204993" y="137029"/>
                    <a:pt x="204993" y="306444"/>
                  </a:cubicBezTo>
                  <a:lnTo>
                    <a:pt x="204993" y="502502"/>
                  </a:lnTo>
                  <a:lnTo>
                    <a:pt x="-3704" y="502502"/>
                  </a:lnTo>
                  <a:lnTo>
                    <a:pt x="-3704" y="739670"/>
                  </a:lnTo>
                  <a:lnTo>
                    <a:pt x="204993" y="739670"/>
                  </a:lnTo>
                  <a:lnTo>
                    <a:pt x="204993" y="1440746"/>
                  </a:lnTo>
                  <a:lnTo>
                    <a:pt x="467485" y="1440746"/>
                  </a:lnTo>
                  <a:lnTo>
                    <a:pt x="467485" y="739670"/>
                  </a:lnTo>
                  <a:lnTo>
                    <a:pt x="654053" y="739670"/>
                  </a:lnTo>
                  <a:lnTo>
                    <a:pt x="692016" y="502502"/>
                  </a:lnTo>
                  <a:lnTo>
                    <a:pt x="467485" y="502502"/>
                  </a:lnTo>
                  <a:lnTo>
                    <a:pt x="467485" y="327116"/>
                  </a:lnTo>
                  <a:cubicBezTo>
                    <a:pt x="467485" y="270290"/>
                    <a:pt x="513576" y="224224"/>
                    <a:pt x="570377" y="224224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5E22DE-46E9-1B19-35ED-7B8BFFCF0F67}"/>
              </a:ext>
            </a:extLst>
          </p:cNvPr>
          <p:cNvGrpSpPr/>
          <p:nvPr/>
        </p:nvGrpSpPr>
        <p:grpSpPr>
          <a:xfrm>
            <a:off x="7316912" y="3770171"/>
            <a:ext cx="704384" cy="704385"/>
            <a:chOff x="1865783" y="3920002"/>
            <a:chExt cx="704567" cy="7045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DB26C6-205F-0A47-FDBA-F94BB58AEC8F}"/>
                </a:ext>
              </a:extLst>
            </p:cNvPr>
            <p:cNvSpPr/>
            <p:nvPr/>
          </p:nvSpPr>
          <p:spPr>
            <a:xfrm>
              <a:off x="1865783" y="3920002"/>
              <a:ext cx="704567" cy="704568"/>
            </a:xfrm>
            <a:custGeom>
              <a:avLst/>
              <a:gdLst>
                <a:gd name="connsiteX0" fmla="*/ 1189702 w 2386719"/>
                <a:gd name="connsiteY0" fmla="*/ 2386413 h 2386723"/>
                <a:gd name="connsiteX1" fmla="*/ -3704 w 2386719"/>
                <a:gd name="connsiteY1" fmla="*/ 1193100 h 2386723"/>
                <a:gd name="connsiteX2" fmla="*/ 1189608 w 2386719"/>
                <a:gd name="connsiteY2" fmla="*/ -306 h 2386723"/>
                <a:gd name="connsiteX3" fmla="*/ 2383015 w 2386719"/>
                <a:gd name="connsiteY3" fmla="*/ 1193006 h 2386723"/>
                <a:gd name="connsiteX4" fmla="*/ 2033417 w 2386719"/>
                <a:gd name="connsiteY4" fmla="*/ 2036956 h 2386723"/>
                <a:gd name="connsiteX5" fmla="*/ 1189702 w 2386719"/>
                <a:gd name="connsiteY5" fmla="*/ 2386413 h 2386723"/>
                <a:gd name="connsiteX6" fmla="*/ 1189702 w 2386719"/>
                <a:gd name="connsiteY6" fmla="*/ 123399 h 2386723"/>
                <a:gd name="connsiteX7" fmla="*/ 119906 w 2386719"/>
                <a:gd name="connsiteY7" fmla="*/ 1193194 h 2386723"/>
                <a:gd name="connsiteX8" fmla="*/ 1189702 w 2386719"/>
                <a:gd name="connsiteY8" fmla="*/ 2262989 h 2386723"/>
                <a:gd name="connsiteX9" fmla="*/ 2259450 w 2386719"/>
                <a:gd name="connsiteY9" fmla="*/ 1193194 h 2386723"/>
                <a:gd name="connsiteX10" fmla="*/ 1189702 w 2386719"/>
                <a:gd name="connsiteY10" fmla="*/ 123399 h 238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6719" h="2386723">
                  <a:moveTo>
                    <a:pt x="1189702" y="2386413"/>
                  </a:moveTo>
                  <a:cubicBezTo>
                    <a:pt x="530630" y="2386441"/>
                    <a:pt x="-3658" y="1852178"/>
                    <a:pt x="-3704" y="1193100"/>
                  </a:cubicBezTo>
                  <a:cubicBezTo>
                    <a:pt x="-3752" y="534028"/>
                    <a:pt x="530536" y="-278"/>
                    <a:pt x="1189608" y="-306"/>
                  </a:cubicBezTo>
                  <a:cubicBezTo>
                    <a:pt x="1848679" y="-334"/>
                    <a:pt x="2382967" y="533929"/>
                    <a:pt x="2383015" y="1193006"/>
                  </a:cubicBezTo>
                  <a:cubicBezTo>
                    <a:pt x="2383015" y="1509557"/>
                    <a:pt x="2257289" y="1813140"/>
                    <a:pt x="2033417" y="2036956"/>
                  </a:cubicBezTo>
                  <a:cubicBezTo>
                    <a:pt x="1810155" y="2261444"/>
                    <a:pt x="1506318" y="2387277"/>
                    <a:pt x="1189702" y="2386413"/>
                  </a:cubicBezTo>
                  <a:close/>
                  <a:moveTo>
                    <a:pt x="1189702" y="123399"/>
                  </a:moveTo>
                  <a:cubicBezTo>
                    <a:pt x="599787" y="123399"/>
                    <a:pt x="119906" y="603327"/>
                    <a:pt x="119906" y="1193194"/>
                  </a:cubicBezTo>
                  <a:cubicBezTo>
                    <a:pt x="119906" y="1783061"/>
                    <a:pt x="599741" y="2262989"/>
                    <a:pt x="1189702" y="2262989"/>
                  </a:cubicBezTo>
                  <a:cubicBezTo>
                    <a:pt x="1779662" y="2262989"/>
                    <a:pt x="2259450" y="1783061"/>
                    <a:pt x="2259450" y="1193194"/>
                  </a:cubicBezTo>
                  <a:cubicBezTo>
                    <a:pt x="2259450" y="603327"/>
                    <a:pt x="1779522" y="123399"/>
                    <a:pt x="1189702" y="123399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BCD855-FD5B-75ED-F65A-A4D38CFCE23F}"/>
                </a:ext>
              </a:extLst>
            </p:cNvPr>
            <p:cNvSpPr/>
            <p:nvPr/>
          </p:nvSpPr>
          <p:spPr>
            <a:xfrm>
              <a:off x="2069080" y="4154828"/>
              <a:ext cx="335085" cy="275155"/>
            </a:xfrm>
            <a:custGeom>
              <a:avLst/>
              <a:gdLst>
                <a:gd name="connsiteX0" fmla="*/ 549705 w 1135101"/>
                <a:gd name="connsiteY0" fmla="*/ 286796 h 932089"/>
                <a:gd name="connsiteX1" fmla="*/ 66912 w 1135101"/>
                <a:gd name="connsiteY1" fmla="*/ 44460 h 932089"/>
                <a:gd name="connsiteX2" fmla="*/ 137056 w 1135101"/>
                <a:gd name="connsiteY2" fmla="*/ 354545 h 932089"/>
                <a:gd name="connsiteX3" fmla="*/ 38018 w 1135101"/>
                <a:gd name="connsiteY3" fmla="*/ 328611 h 932089"/>
                <a:gd name="connsiteX4" fmla="*/ 217209 w 1135101"/>
                <a:gd name="connsiteY4" fmla="*/ 558826 h 932089"/>
                <a:gd name="connsiteX5" fmla="*/ 119720 w 1135101"/>
                <a:gd name="connsiteY5" fmla="*/ 566578 h 932089"/>
                <a:gd name="connsiteX6" fmla="*/ 333163 w 1135101"/>
                <a:gd name="connsiteY6" fmla="*/ 725990 h 932089"/>
                <a:gd name="connsiteX7" fmla="*/ -3704 w 1135101"/>
                <a:gd name="connsiteY7" fmla="*/ 827802 h 932089"/>
                <a:gd name="connsiteX8" fmla="*/ 750980 w 1135101"/>
                <a:gd name="connsiteY8" fmla="*/ 805767 h 932089"/>
                <a:gd name="connsiteX9" fmla="*/ 1017981 w 1135101"/>
                <a:gd name="connsiteY9" fmla="*/ 231780 h 932089"/>
                <a:gd name="connsiteX10" fmla="*/ 1131398 w 1135101"/>
                <a:gd name="connsiteY10" fmla="*/ 112021 h 932089"/>
                <a:gd name="connsiteX11" fmla="*/ 1069194 w 1135101"/>
                <a:gd name="connsiteY11" fmla="*/ 133586 h 932089"/>
                <a:gd name="connsiteX12" fmla="*/ 1004781 w 1135101"/>
                <a:gd name="connsiteY12" fmla="*/ 145707 h 932089"/>
                <a:gd name="connsiteX13" fmla="*/ 1101329 w 1135101"/>
                <a:gd name="connsiteY13" fmla="*/ 18196 h 932089"/>
                <a:gd name="connsiteX14" fmla="*/ 956669 w 1135101"/>
                <a:gd name="connsiteY14" fmla="*/ 73589 h 932089"/>
                <a:gd name="connsiteX15" fmla="*/ 954979 w 1135101"/>
                <a:gd name="connsiteY15" fmla="*/ 73589 h 932089"/>
                <a:gd name="connsiteX16" fmla="*/ 621496 w 1135101"/>
                <a:gd name="connsiteY16" fmla="*/ 64122 h 932089"/>
                <a:gd name="connsiteX17" fmla="*/ 553135 w 1135101"/>
                <a:gd name="connsiteY17" fmla="*/ 286373 h 93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5101" h="932089">
                  <a:moveTo>
                    <a:pt x="549705" y="286796"/>
                  </a:moveTo>
                  <a:cubicBezTo>
                    <a:pt x="261842" y="279514"/>
                    <a:pt x="66912" y="44460"/>
                    <a:pt x="66912" y="44460"/>
                  </a:cubicBezTo>
                  <a:cubicBezTo>
                    <a:pt x="66912" y="44460"/>
                    <a:pt x="-32410" y="233048"/>
                    <a:pt x="137056" y="354545"/>
                  </a:cubicBezTo>
                  <a:cubicBezTo>
                    <a:pt x="137056" y="354545"/>
                    <a:pt x="90073" y="358680"/>
                    <a:pt x="38018" y="328611"/>
                  </a:cubicBezTo>
                  <a:cubicBezTo>
                    <a:pt x="38018" y="328611"/>
                    <a:pt x="17721" y="503527"/>
                    <a:pt x="217209" y="558826"/>
                  </a:cubicBezTo>
                  <a:cubicBezTo>
                    <a:pt x="217209" y="558826"/>
                    <a:pt x="204006" y="573438"/>
                    <a:pt x="119720" y="566578"/>
                  </a:cubicBezTo>
                  <a:cubicBezTo>
                    <a:pt x="119720" y="566578"/>
                    <a:pt x="160972" y="721245"/>
                    <a:pt x="333163" y="725990"/>
                  </a:cubicBezTo>
                  <a:cubicBezTo>
                    <a:pt x="333163" y="725990"/>
                    <a:pt x="227218" y="840111"/>
                    <a:pt x="-3704" y="827802"/>
                  </a:cubicBezTo>
                  <a:cubicBezTo>
                    <a:pt x="-3704" y="827802"/>
                    <a:pt x="362761" y="1075823"/>
                    <a:pt x="750980" y="805767"/>
                  </a:cubicBezTo>
                  <a:cubicBezTo>
                    <a:pt x="882812" y="714104"/>
                    <a:pt x="1039642" y="462276"/>
                    <a:pt x="1017981" y="231780"/>
                  </a:cubicBezTo>
                  <a:cubicBezTo>
                    <a:pt x="1017981" y="231780"/>
                    <a:pt x="1089019" y="186253"/>
                    <a:pt x="1131398" y="112021"/>
                  </a:cubicBezTo>
                  <a:cubicBezTo>
                    <a:pt x="1131398" y="112021"/>
                    <a:pt x="1100859" y="124565"/>
                    <a:pt x="1069194" y="133586"/>
                  </a:cubicBezTo>
                  <a:cubicBezTo>
                    <a:pt x="1048192" y="139717"/>
                    <a:pt x="1026579" y="143776"/>
                    <a:pt x="1004781" y="145707"/>
                  </a:cubicBezTo>
                  <a:cubicBezTo>
                    <a:pt x="1004781" y="145707"/>
                    <a:pt x="1091745" y="85570"/>
                    <a:pt x="1101329" y="18196"/>
                  </a:cubicBezTo>
                  <a:cubicBezTo>
                    <a:pt x="1101329" y="18196"/>
                    <a:pt x="1006329" y="69877"/>
                    <a:pt x="956669" y="73589"/>
                  </a:cubicBezTo>
                  <a:lnTo>
                    <a:pt x="954979" y="73589"/>
                  </a:lnTo>
                  <a:cubicBezTo>
                    <a:pt x="865524" y="-21114"/>
                    <a:pt x="716211" y="-25352"/>
                    <a:pt x="621496" y="64122"/>
                  </a:cubicBezTo>
                  <a:cubicBezTo>
                    <a:pt x="561263" y="121051"/>
                    <a:pt x="535282" y="205422"/>
                    <a:pt x="553135" y="286373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0F1FD9-5BB4-ECF5-E4D8-132E02342BAE}"/>
              </a:ext>
            </a:extLst>
          </p:cNvPr>
          <p:cNvGrpSpPr/>
          <p:nvPr/>
        </p:nvGrpSpPr>
        <p:grpSpPr>
          <a:xfrm>
            <a:off x="10138642" y="3770171"/>
            <a:ext cx="704384" cy="704385"/>
            <a:chOff x="2894976" y="3920002"/>
            <a:chExt cx="704567" cy="7045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69CC3F-7D30-6986-65F0-8B1C0D188E73}"/>
                </a:ext>
              </a:extLst>
            </p:cNvPr>
            <p:cNvSpPr/>
            <p:nvPr/>
          </p:nvSpPr>
          <p:spPr>
            <a:xfrm>
              <a:off x="2894976" y="3920002"/>
              <a:ext cx="704567" cy="704568"/>
            </a:xfrm>
            <a:custGeom>
              <a:avLst/>
              <a:gdLst>
                <a:gd name="connsiteX0" fmla="*/ 1189704 w 2386719"/>
                <a:gd name="connsiteY0" fmla="*/ 2386413 h 2386723"/>
                <a:gd name="connsiteX1" fmla="*/ -3704 w 2386719"/>
                <a:gd name="connsiteY1" fmla="*/ 1193100 h 2386723"/>
                <a:gd name="connsiteX2" fmla="*/ 1189610 w 2386719"/>
                <a:gd name="connsiteY2" fmla="*/ -306 h 2386723"/>
                <a:gd name="connsiteX3" fmla="*/ 2383015 w 2386719"/>
                <a:gd name="connsiteY3" fmla="*/ 1193006 h 2386723"/>
                <a:gd name="connsiteX4" fmla="*/ 2033419 w 2386719"/>
                <a:gd name="connsiteY4" fmla="*/ 2036956 h 2386723"/>
                <a:gd name="connsiteX5" fmla="*/ 1189704 w 2386719"/>
                <a:gd name="connsiteY5" fmla="*/ 2386413 h 2386723"/>
                <a:gd name="connsiteX6" fmla="*/ 1189704 w 2386719"/>
                <a:gd name="connsiteY6" fmla="*/ 123399 h 2386723"/>
                <a:gd name="connsiteX7" fmla="*/ 119908 w 2386719"/>
                <a:gd name="connsiteY7" fmla="*/ 1193194 h 2386723"/>
                <a:gd name="connsiteX8" fmla="*/ 1189704 w 2386719"/>
                <a:gd name="connsiteY8" fmla="*/ 2262989 h 2386723"/>
                <a:gd name="connsiteX9" fmla="*/ 2259452 w 2386719"/>
                <a:gd name="connsiteY9" fmla="*/ 1193194 h 2386723"/>
                <a:gd name="connsiteX10" fmla="*/ 1189704 w 2386719"/>
                <a:gd name="connsiteY10" fmla="*/ 123399 h 238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6719" h="2386723">
                  <a:moveTo>
                    <a:pt x="1189704" y="2386413"/>
                  </a:moveTo>
                  <a:cubicBezTo>
                    <a:pt x="530630" y="2386441"/>
                    <a:pt x="-3656" y="1852178"/>
                    <a:pt x="-3704" y="1193100"/>
                  </a:cubicBezTo>
                  <a:cubicBezTo>
                    <a:pt x="-3750" y="534028"/>
                    <a:pt x="530536" y="-278"/>
                    <a:pt x="1189610" y="-306"/>
                  </a:cubicBezTo>
                  <a:cubicBezTo>
                    <a:pt x="1848682" y="-334"/>
                    <a:pt x="2382969" y="533929"/>
                    <a:pt x="2383015" y="1193006"/>
                  </a:cubicBezTo>
                  <a:cubicBezTo>
                    <a:pt x="2383015" y="1509557"/>
                    <a:pt x="2257291" y="1813140"/>
                    <a:pt x="2033419" y="2036956"/>
                  </a:cubicBezTo>
                  <a:cubicBezTo>
                    <a:pt x="1810157" y="2261444"/>
                    <a:pt x="1506321" y="2387277"/>
                    <a:pt x="1189704" y="2386413"/>
                  </a:cubicBezTo>
                  <a:close/>
                  <a:moveTo>
                    <a:pt x="1189704" y="123399"/>
                  </a:moveTo>
                  <a:cubicBezTo>
                    <a:pt x="599789" y="123399"/>
                    <a:pt x="119908" y="603327"/>
                    <a:pt x="119908" y="1193194"/>
                  </a:cubicBezTo>
                  <a:cubicBezTo>
                    <a:pt x="119908" y="1783061"/>
                    <a:pt x="599789" y="2262989"/>
                    <a:pt x="1189704" y="2262989"/>
                  </a:cubicBezTo>
                  <a:cubicBezTo>
                    <a:pt x="1779618" y="2262989"/>
                    <a:pt x="2259452" y="1783061"/>
                    <a:pt x="2259452" y="1193194"/>
                  </a:cubicBezTo>
                  <a:cubicBezTo>
                    <a:pt x="2259452" y="603327"/>
                    <a:pt x="1779570" y="123399"/>
                    <a:pt x="1189704" y="123399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3E8AB87-C41A-9DCE-43B5-702DD109B2D8}"/>
                </a:ext>
              </a:extLst>
            </p:cNvPr>
            <p:cNvSpPr/>
            <p:nvPr/>
          </p:nvSpPr>
          <p:spPr>
            <a:xfrm>
              <a:off x="3099606" y="4204311"/>
              <a:ext cx="71109" cy="225392"/>
            </a:xfrm>
            <a:custGeom>
              <a:avLst/>
              <a:gdLst>
                <a:gd name="connsiteX0" fmla="*/ 0 w 240880"/>
                <a:gd name="connsiteY0" fmla="*/ 0 h 763515"/>
                <a:gd name="connsiteX1" fmla="*/ 240880 w 240880"/>
                <a:gd name="connsiteY1" fmla="*/ 0 h 763515"/>
                <a:gd name="connsiteX2" fmla="*/ 240880 w 240880"/>
                <a:gd name="connsiteY2" fmla="*/ 763515 h 763515"/>
                <a:gd name="connsiteX3" fmla="*/ 0 w 240880"/>
                <a:gd name="connsiteY3" fmla="*/ 763515 h 76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880" h="763515">
                  <a:moveTo>
                    <a:pt x="0" y="0"/>
                  </a:moveTo>
                  <a:lnTo>
                    <a:pt x="240880" y="0"/>
                  </a:lnTo>
                  <a:lnTo>
                    <a:pt x="240880" y="763515"/>
                  </a:lnTo>
                  <a:lnTo>
                    <a:pt x="0" y="763515"/>
                  </a:ln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C6A9FA-16E8-74DE-40F6-6E03F9728EDE}"/>
                </a:ext>
              </a:extLst>
            </p:cNvPr>
            <p:cNvSpPr/>
            <p:nvPr/>
          </p:nvSpPr>
          <p:spPr>
            <a:xfrm>
              <a:off x="3094780" y="4090679"/>
              <a:ext cx="81829" cy="81829"/>
            </a:xfrm>
            <a:custGeom>
              <a:avLst/>
              <a:gdLst>
                <a:gd name="connsiteX0" fmla="*/ 277198 w 277197"/>
                <a:gd name="connsiteY0" fmla="*/ 138599 h 277197"/>
                <a:gd name="connsiteX1" fmla="*/ 138599 w 277197"/>
                <a:gd name="connsiteY1" fmla="*/ 277198 h 277197"/>
                <a:gd name="connsiteX2" fmla="*/ 0 w 277197"/>
                <a:gd name="connsiteY2" fmla="*/ 138599 h 277197"/>
                <a:gd name="connsiteX3" fmla="*/ 138599 w 277197"/>
                <a:gd name="connsiteY3" fmla="*/ 0 h 277197"/>
                <a:gd name="connsiteX4" fmla="*/ 277198 w 277197"/>
                <a:gd name="connsiteY4" fmla="*/ 138599 h 27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97" h="277197">
                  <a:moveTo>
                    <a:pt x="277198" y="138599"/>
                  </a:moveTo>
                  <a:cubicBezTo>
                    <a:pt x="277198" y="215145"/>
                    <a:pt x="215145" y="277198"/>
                    <a:pt x="138599" y="277198"/>
                  </a:cubicBezTo>
                  <a:cubicBezTo>
                    <a:pt x="62052" y="277198"/>
                    <a:pt x="0" y="215145"/>
                    <a:pt x="0" y="138599"/>
                  </a:cubicBezTo>
                  <a:cubicBezTo>
                    <a:pt x="0" y="62053"/>
                    <a:pt x="62052" y="0"/>
                    <a:pt x="138599" y="0"/>
                  </a:cubicBezTo>
                  <a:cubicBezTo>
                    <a:pt x="215145" y="0"/>
                    <a:pt x="277198" y="62053"/>
                    <a:pt x="277198" y="138599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41689F-7F1F-5884-8628-F36B7492325B}"/>
                </a:ext>
              </a:extLst>
            </p:cNvPr>
            <p:cNvSpPr/>
            <p:nvPr/>
          </p:nvSpPr>
          <p:spPr>
            <a:xfrm>
              <a:off x="3215000" y="4197599"/>
              <a:ext cx="219580" cy="232105"/>
            </a:xfrm>
            <a:custGeom>
              <a:avLst/>
              <a:gdLst>
                <a:gd name="connsiteX0" fmla="*/ 467391 w 743828"/>
                <a:gd name="connsiteY0" fmla="*/ -306 h 786254"/>
                <a:gd name="connsiteX1" fmla="*/ 228062 w 743828"/>
                <a:gd name="connsiteY1" fmla="*/ 126923 h 786254"/>
                <a:gd name="connsiteX2" fmla="*/ 228062 w 743828"/>
                <a:gd name="connsiteY2" fmla="*/ 22433 h 786254"/>
                <a:gd name="connsiteX3" fmla="*/ -3704 w 743828"/>
                <a:gd name="connsiteY3" fmla="*/ 22433 h 786254"/>
                <a:gd name="connsiteX4" fmla="*/ -3704 w 743828"/>
                <a:gd name="connsiteY4" fmla="*/ 785949 h 786254"/>
                <a:gd name="connsiteX5" fmla="*/ 237128 w 743828"/>
                <a:gd name="connsiteY5" fmla="*/ 785949 h 786254"/>
                <a:gd name="connsiteX6" fmla="*/ 237128 w 743828"/>
                <a:gd name="connsiteY6" fmla="*/ 385985 h 786254"/>
                <a:gd name="connsiteX7" fmla="*/ 378076 w 743828"/>
                <a:gd name="connsiteY7" fmla="*/ 208766 h 786254"/>
                <a:gd name="connsiteX8" fmla="*/ 502300 w 743828"/>
                <a:gd name="connsiteY8" fmla="*/ 352674 h 786254"/>
                <a:gd name="connsiteX9" fmla="*/ 502300 w 743828"/>
                <a:gd name="connsiteY9" fmla="*/ 785949 h 786254"/>
                <a:gd name="connsiteX10" fmla="*/ 740125 w 743828"/>
                <a:gd name="connsiteY10" fmla="*/ 785949 h 786254"/>
                <a:gd name="connsiteX11" fmla="*/ 740125 w 743828"/>
                <a:gd name="connsiteY11" fmla="*/ 332989 h 786254"/>
                <a:gd name="connsiteX12" fmla="*/ 467391 w 743828"/>
                <a:gd name="connsiteY12" fmla="*/ -306 h 78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3828" h="786254">
                  <a:moveTo>
                    <a:pt x="467391" y="-306"/>
                  </a:moveTo>
                  <a:cubicBezTo>
                    <a:pt x="281057" y="-306"/>
                    <a:pt x="228062" y="126923"/>
                    <a:pt x="228062" y="126923"/>
                  </a:cubicBezTo>
                  <a:lnTo>
                    <a:pt x="228062" y="22433"/>
                  </a:lnTo>
                  <a:lnTo>
                    <a:pt x="-3704" y="22433"/>
                  </a:lnTo>
                  <a:lnTo>
                    <a:pt x="-3704" y="785949"/>
                  </a:lnTo>
                  <a:lnTo>
                    <a:pt x="237128" y="785949"/>
                  </a:lnTo>
                  <a:lnTo>
                    <a:pt x="237128" y="385985"/>
                  </a:lnTo>
                  <a:cubicBezTo>
                    <a:pt x="237128" y="331438"/>
                    <a:pt x="253808" y="208766"/>
                    <a:pt x="378076" y="208766"/>
                  </a:cubicBezTo>
                  <a:cubicBezTo>
                    <a:pt x="502346" y="208766"/>
                    <a:pt x="502300" y="352674"/>
                    <a:pt x="502300" y="352674"/>
                  </a:cubicBezTo>
                  <a:lnTo>
                    <a:pt x="502300" y="785949"/>
                  </a:lnTo>
                  <a:lnTo>
                    <a:pt x="740125" y="785949"/>
                  </a:lnTo>
                  <a:lnTo>
                    <a:pt x="740125" y="332989"/>
                  </a:lnTo>
                  <a:cubicBezTo>
                    <a:pt x="740079" y="117855"/>
                    <a:pt x="653725" y="-306"/>
                    <a:pt x="467391" y="-306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B8CCF7-C05C-9D51-0E16-74F25A81A042}"/>
              </a:ext>
            </a:extLst>
          </p:cNvPr>
          <p:cNvGrpSpPr/>
          <p:nvPr/>
        </p:nvGrpSpPr>
        <p:grpSpPr>
          <a:xfrm>
            <a:off x="1673591" y="3770309"/>
            <a:ext cx="704245" cy="704246"/>
            <a:chOff x="234" y="3920141"/>
            <a:chExt cx="704428" cy="70442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64652E8-A19D-9DA7-AA7B-C2C7DC5B03A1}"/>
                </a:ext>
              </a:extLst>
            </p:cNvPr>
            <p:cNvSpPr/>
            <p:nvPr/>
          </p:nvSpPr>
          <p:spPr>
            <a:xfrm>
              <a:off x="234" y="3920141"/>
              <a:ext cx="704428" cy="704429"/>
            </a:xfrm>
            <a:custGeom>
              <a:avLst/>
              <a:gdLst>
                <a:gd name="connsiteX0" fmla="*/ 1189328 w 2386249"/>
                <a:gd name="connsiteY0" fmla="*/ 2385943 h 2386253"/>
                <a:gd name="connsiteX1" fmla="*/ -3704 w 2386249"/>
                <a:gd name="connsiteY1" fmla="*/ 1192724 h 2386253"/>
                <a:gd name="connsiteX2" fmla="*/ 1189515 w 2386249"/>
                <a:gd name="connsiteY2" fmla="*/ -306 h 2386253"/>
                <a:gd name="connsiteX3" fmla="*/ 2382546 w 2386249"/>
                <a:gd name="connsiteY3" fmla="*/ 1192917 h 2386253"/>
                <a:gd name="connsiteX4" fmla="*/ 2033090 w 2386249"/>
                <a:gd name="connsiteY4" fmla="*/ 2036486 h 2386253"/>
                <a:gd name="connsiteX5" fmla="*/ 1189328 w 2386249"/>
                <a:gd name="connsiteY5" fmla="*/ 2385943 h 2386253"/>
                <a:gd name="connsiteX6" fmla="*/ 1189328 w 2386249"/>
                <a:gd name="connsiteY6" fmla="*/ 122929 h 2386253"/>
                <a:gd name="connsiteX7" fmla="*/ 119532 w 2386249"/>
                <a:gd name="connsiteY7" fmla="*/ 1192724 h 2386253"/>
                <a:gd name="connsiteX8" fmla="*/ 1189328 w 2386249"/>
                <a:gd name="connsiteY8" fmla="*/ 2262520 h 2386253"/>
                <a:gd name="connsiteX9" fmla="*/ 2259123 w 2386249"/>
                <a:gd name="connsiteY9" fmla="*/ 1192724 h 2386253"/>
                <a:gd name="connsiteX10" fmla="*/ 1189328 w 2386249"/>
                <a:gd name="connsiteY10" fmla="*/ 122929 h 238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6249" h="2386253">
                  <a:moveTo>
                    <a:pt x="1189328" y="2385943"/>
                  </a:moveTo>
                  <a:cubicBezTo>
                    <a:pt x="530396" y="2385891"/>
                    <a:pt x="-3751" y="1851666"/>
                    <a:pt x="-3704" y="1192724"/>
                  </a:cubicBezTo>
                  <a:cubicBezTo>
                    <a:pt x="-3657" y="533778"/>
                    <a:pt x="530583" y="-358"/>
                    <a:pt x="1189515" y="-306"/>
                  </a:cubicBezTo>
                  <a:cubicBezTo>
                    <a:pt x="1848446" y="-255"/>
                    <a:pt x="2382592" y="533971"/>
                    <a:pt x="2382546" y="1192917"/>
                  </a:cubicBezTo>
                  <a:cubicBezTo>
                    <a:pt x="2382546" y="1509317"/>
                    <a:pt x="2256819" y="1812755"/>
                    <a:pt x="2033090" y="2036486"/>
                  </a:cubicBezTo>
                  <a:cubicBezTo>
                    <a:pt x="1809780" y="2260988"/>
                    <a:pt x="1505943" y="2386821"/>
                    <a:pt x="1189328" y="2385943"/>
                  </a:cubicBezTo>
                  <a:close/>
                  <a:moveTo>
                    <a:pt x="1189328" y="122929"/>
                  </a:moveTo>
                  <a:cubicBezTo>
                    <a:pt x="599460" y="122929"/>
                    <a:pt x="119532" y="602857"/>
                    <a:pt x="119532" y="1192724"/>
                  </a:cubicBezTo>
                  <a:cubicBezTo>
                    <a:pt x="119532" y="1782592"/>
                    <a:pt x="599460" y="2262520"/>
                    <a:pt x="1189328" y="2262520"/>
                  </a:cubicBezTo>
                  <a:cubicBezTo>
                    <a:pt x="1779194" y="2262520"/>
                    <a:pt x="2259123" y="1782592"/>
                    <a:pt x="2259123" y="1192724"/>
                  </a:cubicBezTo>
                  <a:cubicBezTo>
                    <a:pt x="2259123" y="602857"/>
                    <a:pt x="1779194" y="122929"/>
                    <a:pt x="1189328" y="122929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056326-76D2-6572-FCB7-AB1D1A18CAB9}"/>
                </a:ext>
              </a:extLst>
            </p:cNvPr>
            <p:cNvSpPr/>
            <p:nvPr/>
          </p:nvSpPr>
          <p:spPr>
            <a:xfrm>
              <a:off x="116002" y="4035909"/>
              <a:ext cx="471367" cy="471366"/>
            </a:xfrm>
            <a:custGeom>
              <a:avLst/>
              <a:gdLst>
                <a:gd name="connsiteX0" fmla="*/ 794673 w 1596754"/>
                <a:gd name="connsiteY0" fmla="*/ -306 h 1596752"/>
                <a:gd name="connsiteX1" fmla="*/ -3704 w 1596754"/>
                <a:gd name="connsiteY1" fmla="*/ 798070 h 1596752"/>
                <a:gd name="connsiteX2" fmla="*/ 794673 w 1596754"/>
                <a:gd name="connsiteY2" fmla="*/ 1596446 h 1596752"/>
                <a:gd name="connsiteX3" fmla="*/ 1593051 w 1596754"/>
                <a:gd name="connsiteY3" fmla="*/ 798070 h 1596752"/>
                <a:gd name="connsiteX4" fmla="*/ 794673 w 1596754"/>
                <a:gd name="connsiteY4" fmla="*/ -306 h 1596752"/>
                <a:gd name="connsiteX5" fmla="*/ 1178992 w 1596754"/>
                <a:gd name="connsiteY5" fmla="*/ 1216545 h 1596752"/>
                <a:gd name="connsiteX6" fmla="*/ 1244485 w 1596754"/>
                <a:gd name="connsiteY6" fmla="*/ 831287 h 1596752"/>
                <a:gd name="connsiteX7" fmla="*/ 1526146 w 1596754"/>
                <a:gd name="connsiteY7" fmla="*/ 831287 h 1596752"/>
                <a:gd name="connsiteX8" fmla="*/ 1348082 w 1596754"/>
                <a:gd name="connsiteY8" fmla="*/ 1277152 h 1596752"/>
                <a:gd name="connsiteX9" fmla="*/ 1178992 w 1596754"/>
                <a:gd name="connsiteY9" fmla="*/ 1216591 h 1596752"/>
                <a:gd name="connsiteX10" fmla="*/ 241405 w 1596754"/>
                <a:gd name="connsiteY10" fmla="*/ 1277011 h 1596752"/>
                <a:gd name="connsiteX11" fmla="*/ 63340 w 1596754"/>
                <a:gd name="connsiteY11" fmla="*/ 831146 h 1596752"/>
                <a:gd name="connsiteX12" fmla="*/ 344861 w 1596754"/>
                <a:gd name="connsiteY12" fmla="*/ 831146 h 1596752"/>
                <a:gd name="connsiteX13" fmla="*/ 410355 w 1596754"/>
                <a:gd name="connsiteY13" fmla="*/ 1216404 h 1596752"/>
                <a:gd name="connsiteX14" fmla="*/ 241405 w 1596754"/>
                <a:gd name="connsiteY14" fmla="*/ 1277058 h 1596752"/>
                <a:gd name="connsiteX15" fmla="*/ 410543 w 1596754"/>
                <a:gd name="connsiteY15" fmla="*/ 379642 h 1596752"/>
                <a:gd name="connsiteX16" fmla="*/ 345049 w 1596754"/>
                <a:gd name="connsiteY16" fmla="*/ 764900 h 1596752"/>
                <a:gd name="connsiteX17" fmla="*/ 63529 w 1596754"/>
                <a:gd name="connsiteY17" fmla="*/ 764900 h 1596752"/>
                <a:gd name="connsiteX18" fmla="*/ 241594 w 1596754"/>
                <a:gd name="connsiteY18" fmla="*/ 319035 h 1596752"/>
                <a:gd name="connsiteX19" fmla="*/ 410355 w 1596754"/>
                <a:gd name="connsiteY19" fmla="*/ 379596 h 1596752"/>
                <a:gd name="connsiteX20" fmla="*/ 761738 w 1596754"/>
                <a:gd name="connsiteY20" fmla="*/ 764900 h 1596752"/>
                <a:gd name="connsiteX21" fmla="*/ 411294 w 1596754"/>
                <a:gd name="connsiteY21" fmla="*/ 764900 h 1596752"/>
                <a:gd name="connsiteX22" fmla="*/ 474815 w 1596754"/>
                <a:gd name="connsiteY22" fmla="*/ 396274 h 1596752"/>
                <a:gd name="connsiteX23" fmla="*/ 761738 w 1596754"/>
                <a:gd name="connsiteY23" fmla="*/ 432780 h 1596752"/>
                <a:gd name="connsiteX24" fmla="*/ 761738 w 1596754"/>
                <a:gd name="connsiteY24" fmla="*/ 831146 h 1596752"/>
                <a:gd name="connsiteX25" fmla="*/ 761738 w 1596754"/>
                <a:gd name="connsiteY25" fmla="*/ 1163266 h 1596752"/>
                <a:gd name="connsiteX26" fmla="*/ 474815 w 1596754"/>
                <a:gd name="connsiteY26" fmla="*/ 1199772 h 1596752"/>
                <a:gd name="connsiteX27" fmla="*/ 411294 w 1596754"/>
                <a:gd name="connsiteY27" fmla="*/ 831146 h 1596752"/>
                <a:gd name="connsiteX28" fmla="*/ 827983 w 1596754"/>
                <a:gd name="connsiteY28" fmla="*/ 831146 h 1596752"/>
                <a:gd name="connsiteX29" fmla="*/ 1178474 w 1596754"/>
                <a:gd name="connsiteY29" fmla="*/ 831146 h 1596752"/>
                <a:gd name="connsiteX30" fmla="*/ 1114954 w 1596754"/>
                <a:gd name="connsiteY30" fmla="*/ 1199819 h 1596752"/>
                <a:gd name="connsiteX31" fmla="*/ 827983 w 1596754"/>
                <a:gd name="connsiteY31" fmla="*/ 1163266 h 1596752"/>
                <a:gd name="connsiteX32" fmla="*/ 827983 w 1596754"/>
                <a:gd name="connsiteY32" fmla="*/ 764900 h 1596752"/>
                <a:gd name="connsiteX33" fmla="*/ 827983 w 1596754"/>
                <a:gd name="connsiteY33" fmla="*/ 432827 h 1596752"/>
                <a:gd name="connsiteX34" fmla="*/ 1114954 w 1596754"/>
                <a:gd name="connsiteY34" fmla="*/ 396321 h 1596752"/>
                <a:gd name="connsiteX35" fmla="*/ 1178474 w 1596754"/>
                <a:gd name="connsiteY35" fmla="*/ 764947 h 1596752"/>
                <a:gd name="connsiteX36" fmla="*/ 827983 w 1596754"/>
                <a:gd name="connsiteY36" fmla="*/ 366534 h 1596752"/>
                <a:gd name="connsiteX37" fmla="*/ 827983 w 1596754"/>
                <a:gd name="connsiteY37" fmla="*/ 68570 h 1596752"/>
                <a:gd name="connsiteX38" fmla="*/ 1060736 w 1596754"/>
                <a:gd name="connsiteY38" fmla="*/ 272616 h 1596752"/>
                <a:gd name="connsiteX39" fmla="*/ 1090523 w 1596754"/>
                <a:gd name="connsiteY39" fmla="*/ 333693 h 1596752"/>
                <a:gd name="connsiteX40" fmla="*/ 827796 w 1596754"/>
                <a:gd name="connsiteY40" fmla="*/ 366581 h 1596752"/>
                <a:gd name="connsiteX41" fmla="*/ 761550 w 1596754"/>
                <a:gd name="connsiteY41" fmla="*/ 68570 h 1596752"/>
                <a:gd name="connsiteX42" fmla="*/ 761550 w 1596754"/>
                <a:gd name="connsiteY42" fmla="*/ 366393 h 1596752"/>
                <a:gd name="connsiteX43" fmla="*/ 499058 w 1596754"/>
                <a:gd name="connsiteY43" fmla="*/ 333787 h 1596752"/>
                <a:gd name="connsiteX44" fmla="*/ 528798 w 1596754"/>
                <a:gd name="connsiteY44" fmla="*/ 272710 h 1596752"/>
                <a:gd name="connsiteX45" fmla="*/ 761550 w 1596754"/>
                <a:gd name="connsiteY45" fmla="*/ 68570 h 1596752"/>
                <a:gd name="connsiteX46" fmla="*/ 761550 w 1596754"/>
                <a:gd name="connsiteY46" fmla="*/ 1229418 h 1596752"/>
                <a:gd name="connsiteX47" fmla="*/ 761550 w 1596754"/>
                <a:gd name="connsiteY47" fmla="*/ 1527382 h 1596752"/>
                <a:gd name="connsiteX48" fmla="*/ 528798 w 1596754"/>
                <a:gd name="connsiteY48" fmla="*/ 1323336 h 1596752"/>
                <a:gd name="connsiteX49" fmla="*/ 499058 w 1596754"/>
                <a:gd name="connsiteY49" fmla="*/ 1262259 h 1596752"/>
                <a:gd name="connsiteX50" fmla="*/ 761550 w 1596754"/>
                <a:gd name="connsiteY50" fmla="*/ 1229606 h 1596752"/>
                <a:gd name="connsiteX51" fmla="*/ 827796 w 1596754"/>
                <a:gd name="connsiteY51" fmla="*/ 1527194 h 1596752"/>
                <a:gd name="connsiteX52" fmla="*/ 827796 w 1596754"/>
                <a:gd name="connsiteY52" fmla="*/ 1229606 h 1596752"/>
                <a:gd name="connsiteX53" fmla="*/ 1090335 w 1596754"/>
                <a:gd name="connsiteY53" fmla="*/ 1262165 h 1596752"/>
                <a:gd name="connsiteX54" fmla="*/ 1060547 w 1596754"/>
                <a:gd name="connsiteY54" fmla="*/ 1323242 h 1596752"/>
                <a:gd name="connsiteX55" fmla="*/ 827796 w 1596754"/>
                <a:gd name="connsiteY55" fmla="*/ 1527382 h 1596752"/>
                <a:gd name="connsiteX56" fmla="*/ 1244485 w 1596754"/>
                <a:gd name="connsiteY56" fmla="*/ 764759 h 1596752"/>
                <a:gd name="connsiteX57" fmla="*/ 1178992 w 1596754"/>
                <a:gd name="connsiteY57" fmla="*/ 379502 h 1596752"/>
                <a:gd name="connsiteX58" fmla="*/ 1348129 w 1596754"/>
                <a:gd name="connsiteY58" fmla="*/ 318988 h 1596752"/>
                <a:gd name="connsiteX59" fmla="*/ 1526192 w 1596754"/>
                <a:gd name="connsiteY59" fmla="*/ 764853 h 1596752"/>
                <a:gd name="connsiteX60" fmla="*/ 1299032 w 1596754"/>
                <a:gd name="connsiteY60" fmla="*/ 267636 h 1596752"/>
                <a:gd name="connsiteX61" fmla="*/ 1155265 w 1596754"/>
                <a:gd name="connsiteY61" fmla="*/ 317344 h 1596752"/>
                <a:gd name="connsiteX62" fmla="*/ 1118713 w 1596754"/>
                <a:gd name="connsiteY62" fmla="*/ 240950 h 1596752"/>
                <a:gd name="connsiteX63" fmla="*/ 1015351 w 1596754"/>
                <a:gd name="connsiteY63" fmla="*/ 99767 h 1596752"/>
                <a:gd name="connsiteX64" fmla="*/ 1299032 w 1596754"/>
                <a:gd name="connsiteY64" fmla="*/ 267824 h 1596752"/>
                <a:gd name="connsiteX65" fmla="*/ 470634 w 1596754"/>
                <a:gd name="connsiteY65" fmla="*/ 240950 h 1596752"/>
                <a:gd name="connsiteX66" fmla="*/ 434081 w 1596754"/>
                <a:gd name="connsiteY66" fmla="*/ 317344 h 1596752"/>
                <a:gd name="connsiteX67" fmla="*/ 290502 w 1596754"/>
                <a:gd name="connsiteY67" fmla="*/ 267824 h 1596752"/>
                <a:gd name="connsiteX68" fmla="*/ 574277 w 1596754"/>
                <a:gd name="connsiteY68" fmla="*/ 99955 h 1596752"/>
                <a:gd name="connsiteX69" fmla="*/ 470634 w 1596754"/>
                <a:gd name="connsiteY69" fmla="*/ 241138 h 1596752"/>
                <a:gd name="connsiteX70" fmla="*/ 290502 w 1596754"/>
                <a:gd name="connsiteY70" fmla="*/ 1328316 h 1596752"/>
                <a:gd name="connsiteX71" fmla="*/ 434222 w 1596754"/>
                <a:gd name="connsiteY71" fmla="*/ 1278656 h 1596752"/>
                <a:gd name="connsiteX72" fmla="*/ 470775 w 1596754"/>
                <a:gd name="connsiteY72" fmla="*/ 1355050 h 1596752"/>
                <a:gd name="connsiteX73" fmla="*/ 574137 w 1596754"/>
                <a:gd name="connsiteY73" fmla="*/ 1495997 h 1596752"/>
                <a:gd name="connsiteX74" fmla="*/ 290502 w 1596754"/>
                <a:gd name="connsiteY74" fmla="*/ 1328316 h 1596752"/>
                <a:gd name="connsiteX75" fmla="*/ 1118854 w 1596754"/>
                <a:gd name="connsiteY75" fmla="*/ 1355050 h 1596752"/>
                <a:gd name="connsiteX76" fmla="*/ 1155406 w 1596754"/>
                <a:gd name="connsiteY76" fmla="*/ 1278656 h 1596752"/>
                <a:gd name="connsiteX77" fmla="*/ 1299173 w 1596754"/>
                <a:gd name="connsiteY77" fmla="*/ 1328316 h 1596752"/>
                <a:gd name="connsiteX78" fmla="*/ 1015398 w 1596754"/>
                <a:gd name="connsiteY78" fmla="*/ 1496232 h 1596752"/>
                <a:gd name="connsiteX79" fmla="*/ 1118713 w 1596754"/>
                <a:gd name="connsiteY79" fmla="*/ 1355050 h 159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596754" h="1596752">
                  <a:moveTo>
                    <a:pt x="794673" y="-306"/>
                  </a:moveTo>
                  <a:cubicBezTo>
                    <a:pt x="354446" y="-306"/>
                    <a:pt x="-3704" y="357843"/>
                    <a:pt x="-3704" y="798070"/>
                  </a:cubicBezTo>
                  <a:cubicBezTo>
                    <a:pt x="-3704" y="1238297"/>
                    <a:pt x="354446" y="1596446"/>
                    <a:pt x="794673" y="1596446"/>
                  </a:cubicBezTo>
                  <a:cubicBezTo>
                    <a:pt x="1234901" y="1596446"/>
                    <a:pt x="1593051" y="1238439"/>
                    <a:pt x="1593051" y="798070"/>
                  </a:cubicBezTo>
                  <a:cubicBezTo>
                    <a:pt x="1593051" y="357702"/>
                    <a:pt x="1234854" y="-306"/>
                    <a:pt x="794673" y="-306"/>
                  </a:cubicBezTo>
                  <a:close/>
                  <a:moveTo>
                    <a:pt x="1178992" y="1216545"/>
                  </a:moveTo>
                  <a:cubicBezTo>
                    <a:pt x="1218739" y="1101249"/>
                    <a:pt x="1241384" y="969322"/>
                    <a:pt x="1244485" y="831287"/>
                  </a:cubicBezTo>
                  <a:lnTo>
                    <a:pt x="1526146" y="831287"/>
                  </a:lnTo>
                  <a:cubicBezTo>
                    <a:pt x="1518817" y="995749"/>
                    <a:pt x="1456048" y="1152892"/>
                    <a:pt x="1348082" y="1277152"/>
                  </a:cubicBezTo>
                  <a:cubicBezTo>
                    <a:pt x="1293065" y="1253355"/>
                    <a:pt x="1236593" y="1233125"/>
                    <a:pt x="1178992" y="1216591"/>
                  </a:cubicBezTo>
                  <a:close/>
                  <a:moveTo>
                    <a:pt x="241405" y="1277011"/>
                  </a:moveTo>
                  <a:cubicBezTo>
                    <a:pt x="133392" y="1152761"/>
                    <a:pt x="70623" y="995613"/>
                    <a:pt x="63340" y="831146"/>
                  </a:cubicBezTo>
                  <a:lnTo>
                    <a:pt x="344861" y="831146"/>
                  </a:lnTo>
                  <a:cubicBezTo>
                    <a:pt x="348009" y="969322"/>
                    <a:pt x="370655" y="1101249"/>
                    <a:pt x="410355" y="1216404"/>
                  </a:cubicBezTo>
                  <a:cubicBezTo>
                    <a:pt x="352801" y="1232979"/>
                    <a:pt x="296375" y="1253238"/>
                    <a:pt x="241405" y="1277058"/>
                  </a:cubicBezTo>
                  <a:close/>
                  <a:moveTo>
                    <a:pt x="410543" y="379642"/>
                  </a:moveTo>
                  <a:cubicBezTo>
                    <a:pt x="370843" y="494891"/>
                    <a:pt x="348197" y="626865"/>
                    <a:pt x="345049" y="764900"/>
                  </a:cubicBezTo>
                  <a:lnTo>
                    <a:pt x="63529" y="764900"/>
                  </a:lnTo>
                  <a:cubicBezTo>
                    <a:pt x="70858" y="600438"/>
                    <a:pt x="133580" y="443285"/>
                    <a:pt x="241594" y="319035"/>
                  </a:cubicBezTo>
                  <a:cubicBezTo>
                    <a:pt x="296469" y="342832"/>
                    <a:pt x="352848" y="363062"/>
                    <a:pt x="410355" y="379596"/>
                  </a:cubicBezTo>
                  <a:close/>
                  <a:moveTo>
                    <a:pt x="761738" y="764900"/>
                  </a:moveTo>
                  <a:lnTo>
                    <a:pt x="411294" y="764900"/>
                  </a:lnTo>
                  <a:cubicBezTo>
                    <a:pt x="414442" y="632033"/>
                    <a:pt x="436431" y="505697"/>
                    <a:pt x="474815" y="396274"/>
                  </a:cubicBezTo>
                  <a:cubicBezTo>
                    <a:pt x="568921" y="418314"/>
                    <a:pt x="665095" y="430548"/>
                    <a:pt x="761738" y="432780"/>
                  </a:cubicBezTo>
                  <a:close/>
                  <a:moveTo>
                    <a:pt x="761738" y="831146"/>
                  </a:moveTo>
                  <a:lnTo>
                    <a:pt x="761738" y="1163266"/>
                  </a:lnTo>
                  <a:cubicBezTo>
                    <a:pt x="665095" y="1165521"/>
                    <a:pt x="568921" y="1177756"/>
                    <a:pt x="474815" y="1199772"/>
                  </a:cubicBezTo>
                  <a:cubicBezTo>
                    <a:pt x="436431" y="1090349"/>
                    <a:pt x="414442" y="964060"/>
                    <a:pt x="411294" y="831146"/>
                  </a:cubicBezTo>
                  <a:close/>
                  <a:moveTo>
                    <a:pt x="827983" y="831146"/>
                  </a:moveTo>
                  <a:lnTo>
                    <a:pt x="1178474" y="831146"/>
                  </a:lnTo>
                  <a:cubicBezTo>
                    <a:pt x="1175327" y="964060"/>
                    <a:pt x="1153338" y="1090349"/>
                    <a:pt x="1114954" y="1199819"/>
                  </a:cubicBezTo>
                  <a:cubicBezTo>
                    <a:pt x="1020800" y="1177761"/>
                    <a:pt x="924627" y="1165512"/>
                    <a:pt x="827983" y="1163266"/>
                  </a:cubicBezTo>
                  <a:close/>
                  <a:moveTo>
                    <a:pt x="827983" y="764900"/>
                  </a:moveTo>
                  <a:lnTo>
                    <a:pt x="827983" y="432827"/>
                  </a:lnTo>
                  <a:cubicBezTo>
                    <a:pt x="924627" y="430595"/>
                    <a:pt x="1020800" y="418366"/>
                    <a:pt x="1114954" y="396321"/>
                  </a:cubicBezTo>
                  <a:cubicBezTo>
                    <a:pt x="1153338" y="505744"/>
                    <a:pt x="1175327" y="632080"/>
                    <a:pt x="1178474" y="764947"/>
                  </a:cubicBezTo>
                  <a:close/>
                  <a:moveTo>
                    <a:pt x="827983" y="366534"/>
                  </a:moveTo>
                  <a:lnTo>
                    <a:pt x="827983" y="68570"/>
                  </a:lnTo>
                  <a:cubicBezTo>
                    <a:pt x="914573" y="83088"/>
                    <a:pt x="996228" y="154220"/>
                    <a:pt x="1060736" y="272616"/>
                  </a:cubicBezTo>
                  <a:cubicBezTo>
                    <a:pt x="1071354" y="292114"/>
                    <a:pt x="1081268" y="312598"/>
                    <a:pt x="1090523" y="333693"/>
                  </a:cubicBezTo>
                  <a:cubicBezTo>
                    <a:pt x="1004262" y="353346"/>
                    <a:pt x="916264" y="364364"/>
                    <a:pt x="827796" y="366581"/>
                  </a:cubicBezTo>
                  <a:close/>
                  <a:moveTo>
                    <a:pt x="761550" y="68570"/>
                  </a:moveTo>
                  <a:lnTo>
                    <a:pt x="761550" y="366393"/>
                  </a:lnTo>
                  <a:cubicBezTo>
                    <a:pt x="673176" y="364256"/>
                    <a:pt x="585271" y="353332"/>
                    <a:pt x="499058" y="333787"/>
                  </a:cubicBezTo>
                  <a:cubicBezTo>
                    <a:pt x="508454" y="312598"/>
                    <a:pt x="518180" y="292114"/>
                    <a:pt x="528798" y="272710"/>
                  </a:cubicBezTo>
                  <a:cubicBezTo>
                    <a:pt x="593352" y="154408"/>
                    <a:pt x="675009" y="83276"/>
                    <a:pt x="761550" y="68570"/>
                  </a:cubicBezTo>
                  <a:close/>
                  <a:moveTo>
                    <a:pt x="761550" y="1229418"/>
                  </a:moveTo>
                  <a:lnTo>
                    <a:pt x="761550" y="1527382"/>
                  </a:lnTo>
                  <a:cubicBezTo>
                    <a:pt x="675009" y="1512864"/>
                    <a:pt x="593352" y="1441733"/>
                    <a:pt x="528798" y="1323336"/>
                  </a:cubicBezTo>
                  <a:cubicBezTo>
                    <a:pt x="518180" y="1303885"/>
                    <a:pt x="508314" y="1283401"/>
                    <a:pt x="499058" y="1262259"/>
                  </a:cubicBezTo>
                  <a:cubicBezTo>
                    <a:pt x="585271" y="1242695"/>
                    <a:pt x="673176" y="1231758"/>
                    <a:pt x="761550" y="1229606"/>
                  </a:cubicBezTo>
                  <a:close/>
                  <a:moveTo>
                    <a:pt x="827796" y="1527194"/>
                  </a:moveTo>
                  <a:lnTo>
                    <a:pt x="827796" y="1229606"/>
                  </a:lnTo>
                  <a:cubicBezTo>
                    <a:pt x="916170" y="1231725"/>
                    <a:pt x="1004121" y="1242634"/>
                    <a:pt x="1090335" y="1262165"/>
                  </a:cubicBezTo>
                  <a:cubicBezTo>
                    <a:pt x="1080938" y="1283401"/>
                    <a:pt x="1071166" y="1303885"/>
                    <a:pt x="1060547" y="1323242"/>
                  </a:cubicBezTo>
                  <a:cubicBezTo>
                    <a:pt x="996040" y="1441733"/>
                    <a:pt x="914385" y="1512864"/>
                    <a:pt x="827796" y="1527382"/>
                  </a:cubicBezTo>
                  <a:close/>
                  <a:moveTo>
                    <a:pt x="1244485" y="764759"/>
                  </a:moveTo>
                  <a:cubicBezTo>
                    <a:pt x="1241384" y="626630"/>
                    <a:pt x="1218739" y="494656"/>
                    <a:pt x="1178992" y="379502"/>
                  </a:cubicBezTo>
                  <a:cubicBezTo>
                    <a:pt x="1236638" y="363006"/>
                    <a:pt x="1293112" y="342789"/>
                    <a:pt x="1348129" y="318988"/>
                  </a:cubicBezTo>
                  <a:cubicBezTo>
                    <a:pt x="1456094" y="443252"/>
                    <a:pt x="1518865" y="600395"/>
                    <a:pt x="1526192" y="764853"/>
                  </a:cubicBezTo>
                  <a:close/>
                  <a:moveTo>
                    <a:pt x="1299032" y="267636"/>
                  </a:moveTo>
                  <a:cubicBezTo>
                    <a:pt x="1252096" y="286946"/>
                    <a:pt x="1204080" y="303540"/>
                    <a:pt x="1155265" y="317344"/>
                  </a:cubicBezTo>
                  <a:cubicBezTo>
                    <a:pt x="1144036" y="290751"/>
                    <a:pt x="1131774" y="265146"/>
                    <a:pt x="1118713" y="240950"/>
                  </a:cubicBezTo>
                  <a:cubicBezTo>
                    <a:pt x="1091321" y="189100"/>
                    <a:pt x="1056508" y="141539"/>
                    <a:pt x="1015351" y="99767"/>
                  </a:cubicBezTo>
                  <a:cubicBezTo>
                    <a:pt x="1121438" y="133514"/>
                    <a:pt x="1218457" y="190984"/>
                    <a:pt x="1299032" y="267824"/>
                  </a:cubicBezTo>
                  <a:close/>
                  <a:moveTo>
                    <a:pt x="470634" y="240950"/>
                  </a:moveTo>
                  <a:cubicBezTo>
                    <a:pt x="457479" y="265146"/>
                    <a:pt x="445310" y="290751"/>
                    <a:pt x="434081" y="317344"/>
                  </a:cubicBezTo>
                  <a:cubicBezTo>
                    <a:pt x="385313" y="303596"/>
                    <a:pt x="337391" y="287063"/>
                    <a:pt x="290502" y="267824"/>
                  </a:cubicBezTo>
                  <a:cubicBezTo>
                    <a:pt x="371124" y="191026"/>
                    <a:pt x="468144" y="133613"/>
                    <a:pt x="574277" y="99955"/>
                  </a:cubicBezTo>
                  <a:cubicBezTo>
                    <a:pt x="533027" y="141718"/>
                    <a:pt x="498118" y="189283"/>
                    <a:pt x="470634" y="241138"/>
                  </a:cubicBezTo>
                  <a:close/>
                  <a:moveTo>
                    <a:pt x="290502" y="1328316"/>
                  </a:moveTo>
                  <a:cubicBezTo>
                    <a:pt x="337438" y="1309025"/>
                    <a:pt x="385407" y="1292440"/>
                    <a:pt x="434222" y="1278656"/>
                  </a:cubicBezTo>
                  <a:cubicBezTo>
                    <a:pt x="445451" y="1305248"/>
                    <a:pt x="457714" y="1330853"/>
                    <a:pt x="470775" y="1355050"/>
                  </a:cubicBezTo>
                  <a:cubicBezTo>
                    <a:pt x="498212" y="1406796"/>
                    <a:pt x="533027" y="1454277"/>
                    <a:pt x="574137" y="1495997"/>
                  </a:cubicBezTo>
                  <a:cubicBezTo>
                    <a:pt x="468097" y="1462372"/>
                    <a:pt x="371077" y="1405025"/>
                    <a:pt x="290502" y="1328316"/>
                  </a:cubicBezTo>
                  <a:close/>
                  <a:moveTo>
                    <a:pt x="1118854" y="1355050"/>
                  </a:moveTo>
                  <a:cubicBezTo>
                    <a:pt x="1132056" y="1330853"/>
                    <a:pt x="1144177" y="1305248"/>
                    <a:pt x="1155406" y="1278656"/>
                  </a:cubicBezTo>
                  <a:cubicBezTo>
                    <a:pt x="1204221" y="1292436"/>
                    <a:pt x="1252237" y="1309016"/>
                    <a:pt x="1299173" y="1328316"/>
                  </a:cubicBezTo>
                  <a:cubicBezTo>
                    <a:pt x="1218551" y="1405114"/>
                    <a:pt x="1121531" y="1462541"/>
                    <a:pt x="1015398" y="1496232"/>
                  </a:cubicBezTo>
                  <a:cubicBezTo>
                    <a:pt x="1056508" y="1454451"/>
                    <a:pt x="1091321" y="1406886"/>
                    <a:pt x="1118713" y="1355050"/>
                  </a:cubicBezTo>
                  <a:close/>
                </a:path>
              </a:pathLst>
            </a:custGeom>
            <a:solidFill>
              <a:schemeClr val="bg1"/>
            </a:solidFill>
            <a:ln w="46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083EF6F-A17C-40F6-BD7D-BAC490C5CA50}"/>
              </a:ext>
            </a:extLst>
          </p:cNvPr>
          <p:cNvSpPr txBox="1"/>
          <p:nvPr/>
        </p:nvSpPr>
        <p:spPr>
          <a:xfrm>
            <a:off x="979014" y="4825315"/>
            <a:ext cx="2005988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prescryptive.com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FAECE1-57C8-BCB6-002A-D523D4D77986}"/>
              </a:ext>
            </a:extLst>
          </p:cNvPr>
          <p:cNvSpPr txBox="1"/>
          <p:nvPr/>
        </p:nvSpPr>
        <p:spPr>
          <a:xfrm>
            <a:off x="3801436" y="4825317"/>
            <a:ext cx="2091875" cy="646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facebook.com/</a:t>
            </a:r>
            <a:b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US" sz="1799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prescryptive</a:t>
            </a: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E5CA6C-CE01-8FCF-A945-0092BBB927C2}"/>
              </a:ext>
            </a:extLst>
          </p:cNvPr>
          <p:cNvSpPr txBox="1"/>
          <p:nvPr/>
        </p:nvSpPr>
        <p:spPr>
          <a:xfrm>
            <a:off x="6623166" y="4825315"/>
            <a:ext cx="2091875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@prescryptiveH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2EA35D-AA57-06F0-F215-A8FADB4A8D1F}"/>
              </a:ext>
            </a:extLst>
          </p:cNvPr>
          <p:cNvSpPr txBox="1"/>
          <p:nvPr/>
        </p:nvSpPr>
        <p:spPr>
          <a:xfrm>
            <a:off x="9508184" y="4825317"/>
            <a:ext cx="2091875" cy="646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linkedin.com/company/</a:t>
            </a:r>
            <a:r>
              <a:rPr kumimoji="0" lang="en-US" sz="1799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prescryptive</a:t>
            </a: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DAA8A9-9F90-0CAD-8EC3-AFA996F80F66}"/>
              </a:ext>
            </a:extLst>
          </p:cNvPr>
          <p:cNvCxnSpPr/>
          <p:nvPr/>
        </p:nvCxnSpPr>
        <p:spPr>
          <a:xfrm>
            <a:off x="3484832" y="3769451"/>
            <a:ext cx="0" cy="19874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281315-87F2-B6D8-B7F6-16D7936EBE5C}"/>
              </a:ext>
            </a:extLst>
          </p:cNvPr>
          <p:cNvCxnSpPr/>
          <p:nvPr/>
        </p:nvCxnSpPr>
        <p:spPr>
          <a:xfrm>
            <a:off x="6227318" y="3769451"/>
            <a:ext cx="0" cy="19874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7198A1-61C9-551C-1495-72EBA0BD78CC}"/>
              </a:ext>
            </a:extLst>
          </p:cNvPr>
          <p:cNvCxnSpPr/>
          <p:nvPr/>
        </p:nvCxnSpPr>
        <p:spPr>
          <a:xfrm>
            <a:off x="9100398" y="3769451"/>
            <a:ext cx="0" cy="19874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C01CC1-7816-385F-52E3-13895C5EC2BC}"/>
              </a:ext>
            </a:extLst>
          </p:cNvPr>
          <p:cNvCxnSpPr/>
          <p:nvPr/>
        </p:nvCxnSpPr>
        <p:spPr>
          <a:xfrm>
            <a:off x="47698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CFD0E54-3A1A-E5DB-1B50-73FE170E8466}"/>
              </a:ext>
            </a:extLst>
          </p:cNvPr>
          <p:cNvSpPr txBox="1">
            <a:spLocks/>
          </p:cNvSpPr>
          <p:nvPr/>
        </p:nvSpPr>
        <p:spPr>
          <a:xfrm>
            <a:off x="1951002" y="2061127"/>
            <a:ext cx="3891889" cy="71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kern="1200" cap="none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Michael Scalese, PharmD, BCCP, BCPS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Director, Clinical Services and Industry Relations at Prescryptive Health </a:t>
            </a:r>
          </a:p>
        </p:txBody>
      </p:sp>
      <p:pic>
        <p:nvPicPr>
          <p:cNvPr id="30" name="Picture 4" descr="Pharmacist E-News November 2014">
            <a:extLst>
              <a:ext uri="{FF2B5EF4-FFF2-40B4-BE49-F238E27FC236}">
                <a16:creationId xmlns:a16="http://schemas.microsoft.com/office/drawing/2014/main" id="{251EC110-EB94-487F-6AB6-531A6E94B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2" b="35315"/>
          <a:stretch/>
        </p:blipFill>
        <p:spPr bwMode="auto">
          <a:xfrm>
            <a:off x="1082410" y="2058806"/>
            <a:ext cx="641198" cy="640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2AA887-93F7-70E2-AEEE-7836D96FD80E}"/>
              </a:ext>
            </a:extLst>
          </p:cNvPr>
          <p:cNvCxnSpPr/>
          <p:nvPr/>
        </p:nvCxnSpPr>
        <p:spPr>
          <a:xfrm>
            <a:off x="6223821" y="2092457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848E762-D737-F674-11C6-17F403B148BA}"/>
              </a:ext>
            </a:extLst>
          </p:cNvPr>
          <p:cNvSpPr txBox="1">
            <a:spLocks/>
          </p:cNvSpPr>
          <p:nvPr/>
        </p:nvSpPr>
        <p:spPr>
          <a:xfrm>
            <a:off x="6662232" y="2061127"/>
            <a:ext cx="3891889" cy="71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kern="1200" cap="none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rk Sans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kern="1200" cap="none">
                <a:solidFill>
                  <a:schemeClr val="accent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Email: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michael.scalese@prescryptive.com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Phone (cell):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(717) 645-3428</a:t>
            </a:r>
          </a:p>
        </p:txBody>
      </p:sp>
    </p:spTree>
    <p:extLst>
      <p:ext uri="{BB962C8B-B14F-4D97-AF65-F5344CB8AC3E}">
        <p14:creationId xmlns:p14="http://schemas.microsoft.com/office/powerpoint/2010/main" val="54521138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0DCE7B-F514-7355-D7D7-80ED6D58A6C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4A8862-BEEE-2374-D43F-A4C4382E35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536" y="1654774"/>
            <a:ext cx="5236464" cy="18643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Composed of a complex combination of sugars, proteins and/or nucleic acids 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Include therapeutic proteins, blood products, vaccines, or monoclonal antibodies 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Regulated by the FDA under 351(a) pathway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Used to treat to prevent, treat, and cure a variety of conditions including:</a:t>
            </a:r>
          </a:p>
          <a:p>
            <a:pPr marL="803275" lvl="1" indent="-342900">
              <a:buFont typeface="Courier New" panose="02070309020205020404" pitchFamily="49" charset="0"/>
              <a:buChar char="o"/>
            </a:pPr>
            <a:r>
              <a:rPr lang="en-US" dirty="0"/>
              <a:t>Inflammatory bowel diseases</a:t>
            </a:r>
          </a:p>
          <a:p>
            <a:pPr marL="803275" lvl="1" indent="-342900">
              <a:buFont typeface="Courier New" panose="02070309020205020404" pitchFamily="49" charset="0"/>
              <a:buChar char="o"/>
            </a:pPr>
            <a:r>
              <a:rPr lang="en-US" dirty="0"/>
              <a:t>Arthritis</a:t>
            </a:r>
          </a:p>
          <a:p>
            <a:pPr marL="803275" lvl="1" indent="-342900">
              <a:buFont typeface="Courier New" panose="02070309020205020404" pitchFamily="49" charset="0"/>
              <a:buChar char="o"/>
            </a:pPr>
            <a:r>
              <a:rPr lang="en-US" dirty="0"/>
              <a:t>Psoriasis</a:t>
            </a:r>
          </a:p>
          <a:p>
            <a:pPr marL="803275" lvl="1" indent="-342900">
              <a:buFont typeface="Courier New" panose="02070309020205020404" pitchFamily="49" charset="0"/>
              <a:buChar char="o"/>
            </a:pPr>
            <a:r>
              <a:rPr lang="en-US" dirty="0"/>
              <a:t>Cancer </a:t>
            </a:r>
          </a:p>
          <a:p>
            <a:pPr marL="803275" lvl="1" indent="-342900">
              <a:buFont typeface="Courier New" panose="02070309020205020404" pitchFamily="49" charset="0"/>
              <a:buChar char="o"/>
            </a:pPr>
            <a:r>
              <a:rPr lang="en-US" dirty="0"/>
              <a:t>Allergic/immunologic conditions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170C16-53B8-D548-5AFE-62DA10446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015" y="605887"/>
            <a:ext cx="4580528" cy="1232314"/>
          </a:xfrm>
        </p:spPr>
        <p:txBody>
          <a:bodyPr/>
          <a:lstStyle/>
          <a:p>
            <a:r>
              <a:rPr lang="en-US" dirty="0"/>
              <a:t>Biologic Products</a:t>
            </a:r>
          </a:p>
        </p:txBody>
      </p:sp>
      <p:pic>
        <p:nvPicPr>
          <p:cNvPr id="10" name="Picture 9" descr="Image of Relative Molecular Mass (daltons) of Insulin (5808), Erythropoietin (30,400), and Monoclonal Antibdy (IgGI) (150,000).">
            <a:extLst>
              <a:ext uri="{FF2B5EF4-FFF2-40B4-BE49-F238E27FC236}">
                <a16:creationId xmlns:a16="http://schemas.microsoft.com/office/drawing/2014/main" id="{A90E6114-7E92-7894-63FE-684E9C932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586" y="2066305"/>
            <a:ext cx="5498278" cy="2905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CD331F-907F-D0D1-2CAD-0B5CA3FAB0B4}"/>
              </a:ext>
            </a:extLst>
          </p:cNvPr>
          <p:cNvSpPr txBox="1"/>
          <p:nvPr/>
        </p:nvSpPr>
        <p:spPr>
          <a:xfrm>
            <a:off x="2890106" y="6478448"/>
            <a:ext cx="4315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latin typeface="+mj-lt"/>
              </a:rPr>
              <a:t>U.S. Food &amp; Drug Administration. Biosimilars Info Sheet. Level 1: Foundational Concepts: Biological Products, Biosimilar Products, and Interchangeable Biosimilar Products.[cited 2/17/2023]. Available at: </a:t>
            </a:r>
            <a:r>
              <a:rPr lang="en-US" sz="6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Biological Products, Biosimilar Products, and Interchangeable Biosimilar Products (fda.gov)</a:t>
            </a:r>
            <a:r>
              <a:rPr lang="en-US" sz="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5692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F1E2C1-4DF1-3713-7D28-5745640204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Commonly produced via recombinant DNA technology in a living system 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Complicated to characterize in comparison to small molecule drugs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Have slight inherent variations within manufacturing process</a:t>
            </a:r>
          </a:p>
          <a:p>
            <a:pPr marL="803275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From lot to lot and within lots </a:t>
            </a:r>
          </a:p>
          <a:p>
            <a:pPr marL="803275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Range in size and complexity</a:t>
            </a:r>
          </a:p>
          <a:p>
            <a:pPr marL="460375" lvl="1">
              <a:spcAft>
                <a:spcPts val="600"/>
              </a:spcAft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Part of FDA approval involves review of strategy to control for variations to ensure consistent safety and efficacy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8950D4-6F2E-CDBE-87F4-B32E8F20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7" y="556055"/>
            <a:ext cx="5978690" cy="716252"/>
          </a:xfrm>
        </p:spPr>
        <p:txBody>
          <a:bodyPr/>
          <a:lstStyle/>
          <a:p>
            <a:r>
              <a:rPr lang="en-US" dirty="0"/>
              <a:t>Biologic Product </a:t>
            </a:r>
            <a:br>
              <a:rPr lang="en-US" dirty="0"/>
            </a:br>
            <a:r>
              <a:rPr lang="en-US" dirty="0"/>
              <a:t>Development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D178E9-3331-E00C-E47E-E4E094B44C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Biologic products are produced entirely or in part within a biological system including bacterial, viral, fungal, and even mammalian cells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72038-8162-3C42-C367-3C8F2F00A061}"/>
              </a:ext>
            </a:extLst>
          </p:cNvPr>
          <p:cNvSpPr txBox="1"/>
          <p:nvPr/>
        </p:nvSpPr>
        <p:spPr>
          <a:xfrm>
            <a:off x="3627463" y="6550223"/>
            <a:ext cx="5882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j-lt"/>
              </a:rPr>
              <a:t>U.S. Food &amp; Drug Administration. Level 1: Biosimilar and Interchangeable Products Foundational Concepts. [cited 2/17/2023]. </a:t>
            </a:r>
            <a:r>
              <a:rPr lang="en-US" sz="7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 1_Slides_Foundational Concepts_v3.pptx (live.com)</a:t>
            </a:r>
            <a:r>
              <a:rPr lang="en-US" sz="7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930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79363-8987-2369-0DA8-62B28E7195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DF4A4C-0DCE-0EE9-ED67-715A8CCF9F95}"/>
              </a:ext>
            </a:extLst>
          </p:cNvPr>
          <p:cNvSpPr txBox="1">
            <a:spLocks/>
          </p:cNvSpPr>
          <p:nvPr/>
        </p:nvSpPr>
        <p:spPr>
          <a:xfrm>
            <a:off x="974177" y="903527"/>
            <a:ext cx="5978690" cy="7162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kern="0">
                <a:solidFill>
                  <a:schemeClr val="bg2"/>
                </a:solidFill>
              </a:rPr>
              <a:t>Biosimilar Products</a:t>
            </a:r>
            <a:endParaRPr lang="en-US" sz="4000" b="1" kern="0" dirty="0">
              <a:solidFill>
                <a:schemeClr val="bg2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7C1563-B1C7-8FF2-DAA7-284EF668A1BF}"/>
              </a:ext>
            </a:extLst>
          </p:cNvPr>
          <p:cNvSpPr txBox="1">
            <a:spLocks/>
          </p:cNvSpPr>
          <p:nvPr/>
        </p:nvSpPr>
        <p:spPr>
          <a:xfrm>
            <a:off x="974176" y="2175509"/>
            <a:ext cx="5121824" cy="3873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tx1"/>
                </a:solidFill>
              </a:rPr>
              <a:t>A biological product that is </a:t>
            </a:r>
            <a:r>
              <a:rPr lang="en-US" sz="2200" b="1" kern="0" dirty="0">
                <a:solidFill>
                  <a:schemeClr val="tx1"/>
                </a:solidFill>
              </a:rPr>
              <a:t>highly similar </a:t>
            </a:r>
            <a:r>
              <a:rPr lang="en-US" sz="2200" kern="0" dirty="0">
                <a:solidFill>
                  <a:schemeClr val="tx1"/>
                </a:solidFill>
              </a:rPr>
              <a:t>and with </a:t>
            </a:r>
            <a:r>
              <a:rPr lang="en-US" sz="2200" b="1" kern="0" dirty="0">
                <a:solidFill>
                  <a:schemeClr val="tx1"/>
                </a:solidFill>
              </a:rPr>
              <a:t>no clinically meaningful differences </a:t>
            </a:r>
            <a:r>
              <a:rPr lang="en-US" sz="2200" kern="0" dirty="0">
                <a:solidFill>
                  <a:schemeClr val="tx1"/>
                </a:solidFill>
              </a:rPr>
              <a:t>when compared to its approved reference product in safety, purity, or potency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Regulated by the FDA under 351(k) pathway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Offer cost-savings benefit to patient, payer, and system through improved access, availability and competition</a:t>
            </a:r>
          </a:p>
          <a:p>
            <a:endParaRPr lang="en-US" sz="2200" dirty="0">
              <a:solidFill>
                <a:srgbClr val="4C4F4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kern="0" dirty="0">
              <a:solidFill>
                <a:srgbClr val="4C4F4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41E622-10A9-49D4-723B-A8082C1C88E5}"/>
              </a:ext>
            </a:extLst>
          </p:cNvPr>
          <p:cNvSpPr/>
          <p:nvPr/>
        </p:nvSpPr>
        <p:spPr>
          <a:xfrm>
            <a:off x="7916650" y="1666875"/>
            <a:ext cx="508634" cy="5086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8D075BA-867B-32E4-8015-26F427DEA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98595" y="1706524"/>
            <a:ext cx="390740" cy="39369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FF3D15D-3B7E-202D-50BD-64B1BA2AFF1F}"/>
              </a:ext>
            </a:extLst>
          </p:cNvPr>
          <p:cNvSpPr/>
          <p:nvPr/>
        </p:nvSpPr>
        <p:spPr>
          <a:xfrm>
            <a:off x="10438272" y="1635476"/>
            <a:ext cx="508634" cy="5086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98B2EEE-ED58-3487-FF31-782BB139E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22978" y="1724776"/>
            <a:ext cx="329449" cy="32944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96C7679-97AD-3F75-DB84-8768DBC96886}"/>
              </a:ext>
            </a:extLst>
          </p:cNvPr>
          <p:cNvSpPr/>
          <p:nvPr/>
        </p:nvSpPr>
        <p:spPr>
          <a:xfrm>
            <a:off x="7916649" y="3258037"/>
            <a:ext cx="508634" cy="50863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E36BB8D4-52BC-1402-37A9-643608B94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87473" y="3323273"/>
            <a:ext cx="170381" cy="37757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9B7F7E2-2F2D-8D81-A0B8-B4A4B36EFC78}"/>
              </a:ext>
            </a:extLst>
          </p:cNvPr>
          <p:cNvSpPr/>
          <p:nvPr/>
        </p:nvSpPr>
        <p:spPr>
          <a:xfrm>
            <a:off x="10469936" y="3258037"/>
            <a:ext cx="508634" cy="5086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463CDA54-1674-348C-63CF-A67338484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22977" y="3289188"/>
            <a:ext cx="389921" cy="42299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89A1B70-631F-B842-F00F-F383639AEB89}"/>
              </a:ext>
            </a:extLst>
          </p:cNvPr>
          <p:cNvSpPr/>
          <p:nvPr/>
        </p:nvSpPr>
        <p:spPr>
          <a:xfrm>
            <a:off x="7918637" y="4883928"/>
            <a:ext cx="508634" cy="5086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9A48D0-268A-AEE7-2E6E-A3AF9ADE8308}"/>
              </a:ext>
            </a:extLst>
          </p:cNvPr>
          <p:cNvSpPr/>
          <p:nvPr/>
        </p:nvSpPr>
        <p:spPr>
          <a:xfrm>
            <a:off x="10469937" y="4888248"/>
            <a:ext cx="508634" cy="50863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7A6E97D4-142C-90E5-AD4F-D8C687A9D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30143" y="4953292"/>
            <a:ext cx="378545" cy="378545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AF444FBD-07FE-A4DC-D5F4-9BD929BE70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55084" y="4925253"/>
            <a:ext cx="263398" cy="387350"/>
          </a:xfrm>
          <a:prstGeom prst="rect">
            <a:avLst/>
          </a:prstGeom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6E21BEF-D9F3-8332-92AB-B91BEE9B12A8}"/>
              </a:ext>
            </a:extLst>
          </p:cNvPr>
          <p:cNvSpPr txBox="1">
            <a:spLocks/>
          </p:cNvSpPr>
          <p:nvPr/>
        </p:nvSpPr>
        <p:spPr>
          <a:xfrm>
            <a:off x="7162905" y="2215158"/>
            <a:ext cx="2016123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Same </a:t>
            </a:r>
          </a:p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administration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C76EC5D-0907-CF6A-0053-237D0196962B}"/>
              </a:ext>
            </a:extLst>
          </p:cNvPr>
          <p:cNvSpPr txBox="1">
            <a:spLocks/>
          </p:cNvSpPr>
          <p:nvPr/>
        </p:nvSpPr>
        <p:spPr>
          <a:xfrm>
            <a:off x="9679640" y="2215158"/>
            <a:ext cx="2016123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Same </a:t>
            </a:r>
          </a:p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type of source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1B28291-A2DF-FFE5-B753-A634F4179FC2}"/>
              </a:ext>
            </a:extLst>
          </p:cNvPr>
          <p:cNvSpPr txBox="1">
            <a:spLocks/>
          </p:cNvSpPr>
          <p:nvPr/>
        </p:nvSpPr>
        <p:spPr>
          <a:xfrm>
            <a:off x="7162903" y="3831907"/>
            <a:ext cx="2016123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Same strength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55F4E6C-8057-F5B6-BD6B-6004DC5C1BA6}"/>
              </a:ext>
            </a:extLst>
          </p:cNvPr>
          <p:cNvSpPr txBox="1">
            <a:spLocks/>
          </p:cNvSpPr>
          <p:nvPr/>
        </p:nvSpPr>
        <p:spPr>
          <a:xfrm>
            <a:off x="9679638" y="3841050"/>
            <a:ext cx="2016123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Same dose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BF680E3-8CB1-14E8-6ED5-BB7A599C3AE6}"/>
              </a:ext>
            </a:extLst>
          </p:cNvPr>
          <p:cNvSpPr txBox="1">
            <a:spLocks/>
          </p:cNvSpPr>
          <p:nvPr/>
        </p:nvSpPr>
        <p:spPr>
          <a:xfrm>
            <a:off x="7162904" y="5485448"/>
            <a:ext cx="2016123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Same treatment effects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F3AF665-A0F2-1B24-AC55-897E802D4657}"/>
              </a:ext>
            </a:extLst>
          </p:cNvPr>
          <p:cNvSpPr txBox="1">
            <a:spLocks/>
          </p:cNvSpPr>
          <p:nvPr/>
        </p:nvSpPr>
        <p:spPr>
          <a:xfrm>
            <a:off x="9679638" y="5498911"/>
            <a:ext cx="2016123" cy="18643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bg1"/>
                </a:solidFill>
              </a:rPr>
              <a:t>Same adverse 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F7D14-9669-19D3-A924-A76375E27D75}"/>
              </a:ext>
            </a:extLst>
          </p:cNvPr>
          <p:cNvSpPr txBox="1"/>
          <p:nvPr/>
        </p:nvSpPr>
        <p:spPr>
          <a:xfrm>
            <a:off x="607658" y="6311965"/>
            <a:ext cx="615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j-lt"/>
              </a:rPr>
              <a:t>U.S. Food &amp; Drug Administration. Level 1: Biosimilar and Interchangeable Products Foundational Concepts. [cited 2/17/2023]. </a:t>
            </a:r>
            <a:r>
              <a:rPr lang="en-US" sz="700" dirty="0">
                <a:latin typeface="+mj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 1_Slides_Foundational Concepts_v3.pptx (live.com)</a:t>
            </a:r>
            <a:r>
              <a:rPr lang="en-US" sz="7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13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4FDA7-60A1-AA91-4D20-79061323C9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5CBA2B7-1255-4EFA-B3B5-F32383D0D90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C9764-786A-0907-8429-75F84260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60375" lvl="1">
              <a:spcAft>
                <a:spcPts val="600"/>
              </a:spcAft>
            </a:pPr>
            <a:endParaRPr lang="en-US" dirty="0"/>
          </a:p>
          <a:p>
            <a:pPr marL="803275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1C860-B56C-2269-8158-ACA8AF84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Biosimilar vs. Generic Products</a:t>
            </a: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09EA275-7B72-A88B-BD73-906316E02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649659"/>
              </p:ext>
            </p:extLst>
          </p:nvPr>
        </p:nvGraphicFramePr>
        <p:xfrm>
          <a:off x="1143000" y="2153652"/>
          <a:ext cx="10069987" cy="3899675"/>
        </p:xfrm>
        <a:graphic>
          <a:graphicData uri="http://schemas.openxmlformats.org/drawingml/2006/table">
            <a:tbl>
              <a:tblPr firstRow="1" bandRow="1"/>
              <a:tblGrid>
                <a:gridCol w="2806035">
                  <a:extLst>
                    <a:ext uri="{9D8B030D-6E8A-4147-A177-3AD203B41FA5}">
                      <a16:colId xmlns:a16="http://schemas.microsoft.com/office/drawing/2014/main" val="3446012419"/>
                    </a:ext>
                  </a:extLst>
                </a:gridCol>
                <a:gridCol w="4007940">
                  <a:extLst>
                    <a:ext uri="{9D8B030D-6E8A-4147-A177-3AD203B41FA5}">
                      <a16:colId xmlns:a16="http://schemas.microsoft.com/office/drawing/2014/main" val="1218263486"/>
                    </a:ext>
                  </a:extLst>
                </a:gridCol>
                <a:gridCol w="3256012">
                  <a:extLst>
                    <a:ext uri="{9D8B030D-6E8A-4147-A177-3AD203B41FA5}">
                      <a16:colId xmlns:a16="http://schemas.microsoft.com/office/drawing/2014/main" val="3235153012"/>
                    </a:ext>
                  </a:extLst>
                </a:gridCol>
              </a:tblGrid>
              <a:tr h="433339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40191" marR="76261" marT="38130" marB="381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Generic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Biosimilar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773105"/>
                  </a:ext>
                </a:extLst>
              </a:tr>
              <a:tr h="369150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sz="18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Manufacturing</a:t>
                      </a:r>
                    </a:p>
                  </a:txBody>
                  <a:tcPr marL="240191" marR="76261" marT="38130" marB="381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Chemically synthesized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Derived from living sources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393929"/>
                  </a:ext>
                </a:extLst>
              </a:tr>
              <a:tr h="369150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1" indent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Molecular entity</a:t>
                      </a:r>
                    </a:p>
                  </a:txBody>
                  <a:tcPr marL="240191" marR="76261" marT="38130" marB="381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Small and simple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Large and complex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11469"/>
                  </a:ext>
                </a:extLst>
              </a:tr>
              <a:tr h="609796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1800" b="1" dirty="0">
                          <a:solidFill>
                            <a:schemeClr val="bg2"/>
                          </a:solidFill>
                          <a:latin typeface="+mj-lt"/>
                        </a:rPr>
                        <a:t>Active ingredient</a:t>
                      </a:r>
                    </a:p>
                  </a:txBody>
                  <a:tcPr marL="240191" marR="76261" marT="38130" marB="381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Identical between lots and to brand name drug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Inherently variable (small variation in protein molecules)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944196"/>
                  </a:ext>
                </a:extLst>
              </a:tr>
              <a:tr h="385134">
                <a:tc>
                  <a:txBody>
                    <a:bodyPr/>
                    <a:lstStyle/>
                    <a:p>
                      <a:pPr marL="111125" indent="0"/>
                      <a:r>
                        <a:rPr lang="en-US" sz="1800" b="1" dirty="0">
                          <a:solidFill>
                            <a:schemeClr val="bg2"/>
                          </a:solidFill>
                          <a:latin typeface="+mj-lt"/>
                        </a:rPr>
                        <a:t>Reproducibility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Easy to establish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Difficult to establish </a:t>
                      </a:r>
                    </a:p>
                  </a:txBody>
                  <a:tcPr marL="76261" marR="76261" marT="38130" marB="3813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606819"/>
                  </a:ext>
                </a:extLst>
              </a:tr>
              <a:tr h="866553">
                <a:tc rowSpan="2"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lvl="1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8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Approval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240191" marR="76261" marT="38130" marB="381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Must demonstrate active ingredient is the </a:t>
                      </a:r>
                      <a:r>
                        <a:rPr lang="en-US" sz="1600" i="1" dirty="0">
                          <a:solidFill>
                            <a:schemeClr val="bg2"/>
                          </a:solidFill>
                          <a:latin typeface="+mj-lt"/>
                        </a:rPr>
                        <a:t>same </a:t>
                      </a:r>
                      <a:r>
                        <a:rPr lang="en-US" sz="1600" i="0" dirty="0">
                          <a:solidFill>
                            <a:schemeClr val="bg2"/>
                          </a:solidFill>
                          <a:latin typeface="+mj-lt"/>
                        </a:rPr>
                        <a:t>as reference drug</a:t>
                      </a:r>
                      <a:endParaRPr lang="en-US" sz="1600" i="1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Must demonstrate </a:t>
                      </a:r>
                      <a:r>
                        <a:rPr lang="en-US" sz="1600" b="1" i="1" dirty="0">
                          <a:solidFill>
                            <a:schemeClr val="bg2"/>
                          </a:solidFill>
                          <a:latin typeface="+mj-lt"/>
                        </a:rPr>
                        <a:t>highly similar 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with only minor differences in inactive ingredients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07092"/>
                  </a:ext>
                </a:extLst>
              </a:tr>
              <a:tr h="866553">
                <a:tc vMerge="1"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457200" lvl="1" indent="0" algn="l" fontAlgn="b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40191" marR="76261" marT="38130" marB="3813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0" dirty="0">
                          <a:solidFill>
                            <a:schemeClr val="bg2"/>
                          </a:solidFill>
                          <a:latin typeface="+mj-lt"/>
                        </a:rPr>
                        <a:t>Must demonstrate </a:t>
                      </a:r>
                      <a:r>
                        <a:rPr lang="en-US" sz="1600" i="1" dirty="0">
                          <a:solidFill>
                            <a:schemeClr val="bg2"/>
                          </a:solidFill>
                          <a:latin typeface="+mj-lt"/>
                        </a:rPr>
                        <a:t>bioequivalence </a:t>
                      </a:r>
                      <a:r>
                        <a:rPr lang="en-US" sz="1600" i="0" dirty="0">
                          <a:solidFill>
                            <a:schemeClr val="bg2"/>
                          </a:solidFill>
                          <a:latin typeface="+mj-lt"/>
                        </a:rPr>
                        <a:t>to reference drug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Must demonstrate </a:t>
                      </a:r>
                      <a:r>
                        <a:rPr lang="en-US" sz="1600" b="1" i="1" dirty="0">
                          <a:solidFill>
                            <a:schemeClr val="bg2"/>
                          </a:solidFill>
                          <a:latin typeface="+mj-lt"/>
                        </a:rPr>
                        <a:t>no clinically meaningful</a:t>
                      </a:r>
                      <a:r>
                        <a:rPr lang="en-US" sz="1600" i="1" dirty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i="0" dirty="0">
                          <a:solidFill>
                            <a:schemeClr val="bg2"/>
                          </a:solidFill>
                          <a:latin typeface="+mj-lt"/>
                        </a:rPr>
                        <a:t>difference from reference product </a:t>
                      </a:r>
                      <a:endParaRPr lang="en-US" sz="16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3684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AA834D-97ED-A55F-FA97-29A3AA08A350}"/>
              </a:ext>
            </a:extLst>
          </p:cNvPr>
          <p:cNvSpPr txBox="1"/>
          <p:nvPr/>
        </p:nvSpPr>
        <p:spPr>
          <a:xfrm>
            <a:off x="607658" y="6311965"/>
            <a:ext cx="615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j-lt"/>
              </a:rPr>
              <a:t>U.S. Food &amp; Drug Administration. Level 1: Biosimilar and Interchangeable Products Foundational Concepts. [cited 2/17/2023]. </a:t>
            </a:r>
            <a:r>
              <a:rPr lang="en-US" sz="7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 1_Slides_Foundational Concepts_v3.pptx (live.com)</a:t>
            </a:r>
            <a:r>
              <a:rPr lang="en-US" sz="7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0317898"/>
      </p:ext>
    </p:extLst>
  </p:cSld>
  <p:clrMapOvr>
    <a:masterClrMapping/>
  </p:clrMapOvr>
</p:sld>
</file>

<file path=ppt/theme/theme1.xml><?xml version="1.0" encoding="utf-8"?>
<a:theme xmlns:a="http://schemas.openxmlformats.org/drawingml/2006/main" name="Prescryptive">
  <a:themeElements>
    <a:clrScheme name="2023 PRESCRYPTIVE PALETTE">
      <a:dk1>
        <a:srgbClr val="4C4F4F"/>
      </a:dk1>
      <a:lt1>
        <a:srgbClr val="FFFFFF"/>
      </a:lt1>
      <a:dk2>
        <a:srgbClr val="6341A3"/>
      </a:dk2>
      <a:lt2>
        <a:srgbClr val="E9EBF1"/>
      </a:lt2>
      <a:accent1>
        <a:srgbClr val="8F3781"/>
      </a:accent1>
      <a:accent2>
        <a:srgbClr val="588BE3"/>
      </a:accent2>
      <a:accent3>
        <a:srgbClr val="5BC3BF"/>
      </a:accent3>
      <a:accent4>
        <a:srgbClr val="F05B7D"/>
      </a:accent4>
      <a:accent5>
        <a:srgbClr val="FFD540"/>
      </a:accent5>
      <a:accent6>
        <a:srgbClr val="FF9D5C"/>
      </a:accent6>
      <a:hlink>
        <a:srgbClr val="0563C1"/>
      </a:hlink>
      <a:folHlink>
        <a:srgbClr val="588BE3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3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cryptive" id="{82F2D470-B197-48F4-90A0-C644DF940D99}" vid="{AF90E3E1-9D68-4E0D-957B-84FDFA99AD4E}"/>
    </a:ext>
  </a:extLst>
</a:theme>
</file>

<file path=ppt/theme/theme2.xml><?xml version="1.0" encoding="utf-8"?>
<a:theme xmlns:a="http://schemas.openxmlformats.org/drawingml/2006/main" name="2023 Prescryptive">
  <a:themeElements>
    <a:clrScheme name="2023 PRESCRYPTIVE PALETTE">
      <a:dk1>
        <a:srgbClr val="4C4F4F"/>
      </a:dk1>
      <a:lt1>
        <a:srgbClr val="FFFFFF"/>
      </a:lt1>
      <a:dk2>
        <a:srgbClr val="6341A3"/>
      </a:dk2>
      <a:lt2>
        <a:srgbClr val="E9EBF1"/>
      </a:lt2>
      <a:accent1>
        <a:srgbClr val="8F3781"/>
      </a:accent1>
      <a:accent2>
        <a:srgbClr val="588BE3"/>
      </a:accent2>
      <a:accent3>
        <a:srgbClr val="5BC3BF"/>
      </a:accent3>
      <a:accent4>
        <a:srgbClr val="F05B7D"/>
      </a:accent4>
      <a:accent5>
        <a:srgbClr val="FFD540"/>
      </a:accent5>
      <a:accent6>
        <a:srgbClr val="FF9D5C"/>
      </a:accent6>
      <a:hlink>
        <a:srgbClr val="0563C1"/>
      </a:hlink>
      <a:folHlink>
        <a:srgbClr val="588BE3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3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3 Prescryptive" id="{A31D8663-3ADA-4E01-9C09-1ACA040EB371}" vid="{93AAC42E-4B11-42E0-8F22-8C9B5CE405F8}"/>
    </a:ext>
  </a:extLst>
</a:theme>
</file>

<file path=ppt/theme/theme3.xml><?xml version="1.0" encoding="utf-8"?>
<a:theme xmlns:a="http://schemas.openxmlformats.org/drawingml/2006/main" name="1_Prescryptive">
  <a:themeElements>
    <a:clrScheme name="2023 PRESCRYPTIVE PALETTE">
      <a:dk1>
        <a:srgbClr val="4C4F4F"/>
      </a:dk1>
      <a:lt1>
        <a:srgbClr val="FFFFFF"/>
      </a:lt1>
      <a:dk2>
        <a:srgbClr val="6341A3"/>
      </a:dk2>
      <a:lt2>
        <a:srgbClr val="E9EBF1"/>
      </a:lt2>
      <a:accent1>
        <a:srgbClr val="8F3781"/>
      </a:accent1>
      <a:accent2>
        <a:srgbClr val="588BE3"/>
      </a:accent2>
      <a:accent3>
        <a:srgbClr val="5BC3BF"/>
      </a:accent3>
      <a:accent4>
        <a:srgbClr val="F05B7D"/>
      </a:accent4>
      <a:accent5>
        <a:srgbClr val="FFD540"/>
      </a:accent5>
      <a:accent6>
        <a:srgbClr val="FF9D5C"/>
      </a:accent6>
      <a:hlink>
        <a:srgbClr val="0563C1"/>
      </a:hlink>
      <a:folHlink>
        <a:srgbClr val="588BE3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3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cryptive" id="{82F2D470-B197-48F4-90A0-C644DF940D99}" vid="{AF90E3E1-9D68-4E0D-957B-84FDFA99AD4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2cecee-8311-4503-848c-c8c98e260ac1">
      <Terms xmlns="http://schemas.microsoft.com/office/infopath/2007/PartnerControls"/>
    </lcf76f155ced4ddcb4097134ff3c332f>
    <TaxCatchAll xmlns="75693f12-e2aa-40a2-ad4e-0eb4b7dbfc21" xsi:nil="true"/>
    <SharedWithUsers xmlns="75693f12-e2aa-40a2-ad4e-0eb4b7dbfc21">
      <UserInfo>
        <DisplayName>Blair Roman</DisplayName>
        <AccountId>179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ABA3908EE81F4086333D42313411C9" ma:contentTypeVersion="16" ma:contentTypeDescription="Create a new document." ma:contentTypeScope="" ma:versionID="93e28928b07f89d6204b17cbf2df881d">
  <xsd:schema xmlns:xsd="http://www.w3.org/2001/XMLSchema" xmlns:xs="http://www.w3.org/2001/XMLSchema" xmlns:p="http://schemas.microsoft.com/office/2006/metadata/properties" xmlns:ns2="092cecee-8311-4503-848c-c8c98e260ac1" xmlns:ns3="75693f12-e2aa-40a2-ad4e-0eb4b7dbfc21" targetNamespace="http://schemas.microsoft.com/office/2006/metadata/properties" ma:root="true" ma:fieldsID="fc8005749e2c1166cdb24e15ca4ddd81" ns2:_="" ns3:_="">
    <xsd:import namespace="092cecee-8311-4503-848c-c8c98e260ac1"/>
    <xsd:import namespace="75693f12-e2aa-40a2-ad4e-0eb4b7dbf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cecee-8311-4503-848c-c8c98e260a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c9f362-673c-4721-844c-9dfbad70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93f12-e2aa-40a2-ad4e-0eb4b7dbf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4e8703-d831-45cd-bb87-b339e408466e}" ma:internalName="TaxCatchAll" ma:showField="CatchAllData" ma:web="75693f12-e2aa-40a2-ad4e-0eb4b7dbf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6AB10D-2249-4000-8C99-79E14A7CEE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A2984E-415B-41E8-9683-72B0B398D4F9}">
  <ds:schemaRefs>
    <ds:schemaRef ds:uri="96fa1364-af8f-434a-bfce-577451655bcd"/>
    <ds:schemaRef ds:uri="f49e7779-9a76-45af-9de5-85c10327b2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92cecee-8311-4503-848c-c8c98e260ac1"/>
    <ds:schemaRef ds:uri="75693f12-e2aa-40a2-ad4e-0eb4b7dbfc21"/>
  </ds:schemaRefs>
</ds:datastoreItem>
</file>

<file path=customXml/itemProps3.xml><?xml version="1.0" encoding="utf-8"?>
<ds:datastoreItem xmlns:ds="http://schemas.openxmlformats.org/officeDocument/2006/customXml" ds:itemID="{676F9F7A-7F88-425C-9E96-75E44EA237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2cecee-8311-4503-848c-c8c98e260ac1"/>
    <ds:schemaRef ds:uri="75693f12-e2aa-40a2-ad4e-0eb4b7dbfc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6486</TotalTime>
  <Words>3360</Words>
  <Application>Microsoft Office PowerPoint</Application>
  <PresentationFormat>Widescreen</PresentationFormat>
  <Paragraphs>620</Paragraphs>
  <Slides>52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Courier New</vt:lpstr>
      <vt:lpstr>Georgia</vt:lpstr>
      <vt:lpstr>Times New Roman</vt:lpstr>
      <vt:lpstr>Wingdings</vt:lpstr>
      <vt:lpstr>Work Sans</vt:lpstr>
      <vt:lpstr>Prescryptive</vt:lpstr>
      <vt:lpstr>2023 Prescryptive</vt:lpstr>
      <vt:lpstr>1_Prescryptive</vt:lpstr>
      <vt:lpstr>Biosimilars: Key Considerations and Approach to Pharmacy Benefit Management   </vt:lpstr>
      <vt:lpstr>Learning Objectives</vt:lpstr>
      <vt:lpstr>PowerPoint Presentation</vt:lpstr>
      <vt:lpstr>Definitions </vt:lpstr>
      <vt:lpstr>Biosimilar Boom</vt:lpstr>
      <vt:lpstr>PowerPoint Presentation</vt:lpstr>
      <vt:lpstr>Biologic Product  Development </vt:lpstr>
      <vt:lpstr>PowerPoint Presentation</vt:lpstr>
      <vt:lpstr>Biosimilar vs. Generic Products</vt:lpstr>
      <vt:lpstr>Since 2007, 30 biosimilars have launched in the U.S. with 10 more approved and set to launch by the end of 2023</vt:lpstr>
      <vt:lpstr>There are biosimilars in clinical development in the U.S. for 20 additional molecules</vt:lpstr>
      <vt:lpstr>Biosimilar Pipeline 2023</vt:lpstr>
      <vt:lpstr>Biosimilar Outlook 2023 and Beyond</vt:lpstr>
      <vt:lpstr>Biosimilar Requirements</vt:lpstr>
      <vt:lpstr>PowerPoint Presentation</vt:lpstr>
      <vt:lpstr>Analytical Data </vt:lpstr>
      <vt:lpstr>Pre-Clinical Data </vt:lpstr>
      <vt:lpstr>Clinical Data: Residual Uncertainty </vt:lpstr>
      <vt:lpstr>Clinical Data Requirement</vt:lpstr>
      <vt:lpstr>Extrapolation</vt:lpstr>
      <vt:lpstr>Interchangeability </vt:lpstr>
      <vt:lpstr>Interchangeable Biosimilars </vt:lpstr>
      <vt:lpstr>Interchangeability Outlook</vt:lpstr>
      <vt:lpstr>Exceptions and Exclusions: Orphan Drug Status </vt:lpstr>
      <vt:lpstr>PowerPoint Presentation</vt:lpstr>
      <vt:lpstr>The Path to Biosimilar Approval and Launch </vt:lpstr>
      <vt:lpstr>Biosimilar Launch Timeline</vt:lpstr>
      <vt:lpstr>Biosimilar “Patent Dance”</vt:lpstr>
      <vt:lpstr>Biosimilar Pharmacy Benefit Management</vt:lpstr>
      <vt:lpstr>Strategy “Menu” at  a Glance</vt:lpstr>
      <vt:lpstr>Reference Product Considerations</vt:lpstr>
      <vt:lpstr>PowerPoint Presentation</vt:lpstr>
      <vt:lpstr>Reference Product Considerations</vt:lpstr>
      <vt:lpstr>Reference product price is directly related to biosimilar usage. Higher prices result in higher volume lost</vt:lpstr>
      <vt:lpstr>Reference Product Bottom Line </vt:lpstr>
      <vt:lpstr>Biosimilar Product Selection Considerations</vt:lpstr>
      <vt:lpstr>Biosimilar Product Selection Process</vt:lpstr>
      <vt:lpstr>Supply Chain and Distribution </vt:lpstr>
      <vt:lpstr>Product Formulation</vt:lpstr>
      <vt:lpstr>Adalimumab Case Study </vt:lpstr>
      <vt:lpstr>Interchangeability </vt:lpstr>
      <vt:lpstr>Interchangeability has increased biosimilar use where biosimilar uptake has remained low due to originator defense strategies</vt:lpstr>
      <vt:lpstr>Manufacturer Pricing Strategies</vt:lpstr>
      <vt:lpstr>Formulary Management</vt:lpstr>
      <vt:lpstr>Biosimilar  Buy-In</vt:lpstr>
      <vt:lpstr>Recent biosimilars have achieved high volume shares, reaching more than 60% within the first three years, varying by channel</vt:lpstr>
      <vt:lpstr>Factors Impacting Biosimilar Uptake</vt:lpstr>
      <vt:lpstr>Future direction of biosimilars is multifactorial </vt:lpstr>
      <vt:lpstr>Key takeaways</vt:lpstr>
      <vt:lpstr>Which of the following is true regarding biosimilars?</vt:lpstr>
      <vt:lpstr>OPEN DISCUSSION: Questions?</vt:lpstr>
      <vt:lpstr>Stay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designs Enjoy!</dc:title>
  <dc:creator>JD Rinne</dc:creator>
  <cp:lastModifiedBy>Michael Scalese</cp:lastModifiedBy>
  <cp:revision>90</cp:revision>
  <dcterms:created xsi:type="dcterms:W3CDTF">2021-07-22T14:14:42Z</dcterms:created>
  <dcterms:modified xsi:type="dcterms:W3CDTF">2023-03-10T18:28:49Z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90e394-d4ee-4f52-8e29-4aef58b434dd_Enabled">
    <vt:lpwstr>true</vt:lpwstr>
  </property>
  <property fmtid="{D5CDD505-2E9C-101B-9397-08002B2CF9AE}" pid="3" name="MSIP_Label_1a90e394-d4ee-4f52-8e29-4aef58b434dd_SetDate">
    <vt:lpwstr>2021-07-22T14:14:42Z</vt:lpwstr>
  </property>
  <property fmtid="{D5CDD505-2E9C-101B-9397-08002B2CF9AE}" pid="4" name="MSIP_Label_1a90e394-d4ee-4f52-8e29-4aef58b434dd_Method">
    <vt:lpwstr>Standard</vt:lpwstr>
  </property>
  <property fmtid="{D5CDD505-2E9C-101B-9397-08002B2CF9AE}" pid="5" name="MSIP_Label_1a90e394-d4ee-4f52-8e29-4aef58b434dd_Name">
    <vt:lpwstr>Internal Only</vt:lpwstr>
  </property>
  <property fmtid="{D5CDD505-2E9C-101B-9397-08002B2CF9AE}" pid="6" name="MSIP_Label_1a90e394-d4ee-4f52-8e29-4aef58b434dd_SiteId">
    <vt:lpwstr>d100e6e9-594f-4c5f-abbe-0eaa95dd2870</vt:lpwstr>
  </property>
  <property fmtid="{D5CDD505-2E9C-101B-9397-08002B2CF9AE}" pid="7" name="MSIP_Label_1a90e394-d4ee-4f52-8e29-4aef58b434dd_ActionId">
    <vt:lpwstr>827014f3-1723-42c6-b542-bee0a111f5e3</vt:lpwstr>
  </property>
  <property fmtid="{D5CDD505-2E9C-101B-9397-08002B2CF9AE}" pid="8" name="MSIP_Label_1a90e394-d4ee-4f52-8e29-4aef58b434dd_ContentBits">
    <vt:lpwstr>0</vt:lpwstr>
  </property>
  <property fmtid="{D5CDD505-2E9C-101B-9397-08002B2CF9AE}" pid="9" name="ContentTypeId">
    <vt:lpwstr>0x010100E0ABA3908EE81F4086333D42313411C9</vt:lpwstr>
  </property>
  <property fmtid="{D5CDD505-2E9C-101B-9397-08002B2CF9AE}" pid="10" name="MediaServiceImageTags">
    <vt:lpwstr/>
  </property>
</Properties>
</file>